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Montserrat Bold" charset="1" panose="00000800000000000000"/>
      <p:regular r:id="rId26"/>
    </p:embeddedFont>
    <p:embeddedFont>
      <p:font typeface="Montserrat Bold Italics" charset="1" panose="00000800000000000000"/>
      <p:regular r:id="rId28"/>
    </p:embeddedFont>
    <p:embeddedFont>
      <p:font typeface="Montserrat" charset="1" panose="00000500000000000000"/>
      <p:regular r:id="rId29"/>
    </p:embeddedFont>
    <p:embeddedFont>
      <p:font typeface="Arimo" charset="1" panose="020B0604020202020204"/>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26" Target="fonts/font26.fntdata" Type="http://schemas.openxmlformats.org/officeDocument/2006/relationships/font"/><Relationship Id="rId27" Target="notesSlides/notesSlide2.xml" Type="http://schemas.openxmlformats.org/officeDocument/2006/relationships/note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notesSlides/notesSlide3.xml" Type="http://schemas.openxmlformats.org/officeDocument/2006/relationships/notesSlide"/><Relationship Id="rId31" Target="fonts/font31.fntdata" Type="http://schemas.openxmlformats.org/officeDocument/2006/relationships/font"/><Relationship Id="rId32" Target="notesSlides/notesSlide4.xml" Type="http://schemas.openxmlformats.org/officeDocument/2006/relationships/notesSlide"/><Relationship Id="rId33" Target="notesSlides/notesSlide5.xml" Type="http://schemas.openxmlformats.org/officeDocument/2006/relationships/notesSlide"/><Relationship Id="rId34" Target="notesSlides/notesSlide6.xml" Type="http://schemas.openxmlformats.org/officeDocument/2006/relationships/notesSlide"/><Relationship Id="rId35" Target="notesSlides/notesSlide7.xml" Type="http://schemas.openxmlformats.org/officeDocument/2006/relationships/notesSlide"/><Relationship Id="rId36" Target="notesSlides/notesSlide8.xml" Type="http://schemas.openxmlformats.org/officeDocument/2006/relationships/notesSlide"/><Relationship Id="rId37" Target="notesSlides/notesSlide9.xml" Type="http://schemas.openxmlformats.org/officeDocument/2006/relationships/notesSlide"/><Relationship Id="rId38" Target="notesSlides/notesSlide10.xml" Type="http://schemas.openxmlformats.org/officeDocument/2006/relationships/notesSlide"/><Relationship Id="rId39" Target="notesSlides/notesSlide11.xml" Type="http://schemas.openxmlformats.org/officeDocument/2006/relationships/notesSlide"/><Relationship Id="rId4" Target="theme/theme1.xml" Type="http://schemas.openxmlformats.org/officeDocument/2006/relationships/theme"/><Relationship Id="rId40" Target="notesSlides/notesSlide12.xml" Type="http://schemas.openxmlformats.org/officeDocument/2006/relationships/notesSlide"/><Relationship Id="rId41" Target="notesSlides/notesSlide13.xml" Type="http://schemas.openxmlformats.org/officeDocument/2006/relationships/notesSlide"/><Relationship Id="rId42" Target="notesSlides/notesSlide14.xml" Type="http://schemas.openxmlformats.org/officeDocument/2006/relationships/notesSlide"/><Relationship Id="rId43" Target="notesSlides/notesSlide15.xml" Type="http://schemas.openxmlformats.org/officeDocument/2006/relationships/notesSlide"/><Relationship Id="rId44" Target="notesSlides/notesSlide16.xml" Type="http://schemas.openxmlformats.org/officeDocument/2006/relationships/notesSlide"/><Relationship Id="rId45" Target="notesSlides/notesSlide17.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VAGkpRAJs5E.mp4" Type="http://schemas.openxmlformats.org/officeDocument/2006/relationships/video"/><Relationship Id="rId7" Target="../media/VAGkpRAJs5E.mp4" Type="http://schemas.microsoft.com/office/2007/relationships/media"/></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6.jpeg" Type="http://schemas.openxmlformats.org/officeDocument/2006/relationships/image"/><Relationship Id="rId6" Target="../media/VAGkpVGEkvc.mp4" Type="http://schemas.openxmlformats.org/officeDocument/2006/relationships/video"/><Relationship Id="rId7" Target="../media/VAGkpVGEkvc.mp4" Type="http://schemas.microsoft.com/office/2007/relationships/media"/><Relationship Id="rId8" Target="../media/image7.pn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3.png" Type="http://schemas.openxmlformats.org/officeDocument/2006/relationships/image"/><Relationship Id="rId4"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5.png" Type="http://schemas.openxmlformats.org/officeDocument/2006/relationships/image"/><Relationship Id="rId4" Target="../media/image16.png" Type="http://schemas.openxmlformats.org/officeDocument/2006/relationships/image"/><Relationship Id="rId5" Target="../media/image17.jpeg" Type="http://schemas.openxmlformats.org/officeDocument/2006/relationships/image"/><Relationship Id="rId6" Target="../media/VAGkhCVMxHE.mp4" Type="http://schemas.openxmlformats.org/officeDocument/2006/relationships/video"/><Relationship Id="rId7" Target="../media/VAGkhCVMxHE.mp4" Type="http://schemas.microsoft.com/office/2007/relationships/media"/></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8.jpeg" Type="http://schemas.openxmlformats.org/officeDocument/2006/relationships/image"/><Relationship Id="rId4" Target="../media/VAGkhNMjY34.mp4" Type="http://schemas.openxmlformats.org/officeDocument/2006/relationships/video"/><Relationship Id="rId5" Target="../media/VAGkhNMjY34.mp4" Type="http://schemas.microsoft.com/office/2007/relationships/media"/></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9.jpeg" Type="http://schemas.openxmlformats.org/officeDocument/2006/relationships/image"/><Relationship Id="rId4" Target="../media/image20.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1.png" Type="http://schemas.openxmlformats.org/officeDocument/2006/relationships/image"/><Relationship Id="rId4" Target="../media/image2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3.jpeg" Type="http://schemas.openxmlformats.org/officeDocument/2006/relationships/image"/><Relationship Id="rId4" Target="../media/VAGkpUGx6U0.mp4" Type="http://schemas.openxmlformats.org/officeDocument/2006/relationships/video"/><Relationship Id="rId5" Target="../media/VAGkpUGx6U0.mp4" Type="http://schemas.microsoft.com/office/2007/relationships/media"/></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4.png" Type="http://schemas.openxmlformats.org/officeDocument/2006/relationships/image"/><Relationship Id="rId4" Target="../media/image25.jpeg" Type="http://schemas.openxmlformats.org/officeDocument/2006/relationships/image"/><Relationship Id="rId5" Target="../media/image2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7.pn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jpeg" Type="http://schemas.openxmlformats.org/officeDocument/2006/relationships/image"/><Relationship Id="rId7" Target="../media/image31.png" Type="http://schemas.openxmlformats.org/officeDocument/2006/relationships/image"/><Relationship Id="rId8" Target="../media/image32.png" Type="http://schemas.openxmlformats.org/officeDocument/2006/relationships/image"/><Relationship Id="rId9" Target="../media/image3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42.png" Type="http://schemas.openxmlformats.org/officeDocument/2006/relationships/image"/><Relationship Id="rId12" Target="../media/image43.png" Type="http://schemas.openxmlformats.org/officeDocument/2006/relationships/image"/><Relationship Id="rId13" Target="../media/image44.jpeg" Type="http://schemas.openxmlformats.org/officeDocument/2006/relationships/image"/><Relationship Id="rId14" Target="../media/VAGkvIgF6GU.mp4" Type="http://schemas.openxmlformats.org/officeDocument/2006/relationships/video"/><Relationship Id="rId15" Target="../media/VAGkvIgF6GU.mp4" Type="http://schemas.microsoft.com/office/2007/relationships/media"/><Relationship Id="rId2" Target="../notesSlides/notesSlide12.xml" Type="http://schemas.openxmlformats.org/officeDocument/2006/relationships/notesSlid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45.png" Type="http://schemas.openxmlformats.org/officeDocument/2006/relationships/image"/><Relationship Id="rId4" Target="../media/image46.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47.png" Type="http://schemas.openxmlformats.org/officeDocument/2006/relationships/image"/><Relationship Id="rId4" Target="../media/image4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49.png" Type="http://schemas.openxmlformats.org/officeDocument/2006/relationships/image"/><Relationship Id="rId4" Target="../media/image50.jpeg" Type="http://schemas.openxmlformats.org/officeDocument/2006/relationships/image"/><Relationship Id="rId5" Target="../media/image51.png" Type="http://schemas.openxmlformats.org/officeDocument/2006/relationships/image"/><Relationship Id="rId6" Target="../media/image52.jpeg" Type="http://schemas.openxmlformats.org/officeDocument/2006/relationships/image"/><Relationship Id="rId7" Target="../media/image5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440487"/>
            <a:ext cx="18288000" cy="13597107"/>
          </a:xfrm>
          <a:custGeom>
            <a:avLst/>
            <a:gdLst/>
            <a:ahLst/>
            <a:cxnLst/>
            <a:rect r="r" b="b" t="t" l="l"/>
            <a:pathLst>
              <a:path h="13597107" w="18288000">
                <a:moveTo>
                  <a:pt x="0" y="0"/>
                </a:moveTo>
                <a:lnTo>
                  <a:pt x="18288000" y="0"/>
                </a:lnTo>
                <a:lnTo>
                  <a:pt x="18288000" y="13597108"/>
                </a:lnTo>
                <a:lnTo>
                  <a:pt x="0" y="13597108"/>
                </a:lnTo>
                <a:lnTo>
                  <a:pt x="0" y="0"/>
                </a:lnTo>
                <a:close/>
              </a:path>
            </a:pathLst>
          </a:custGeom>
          <a:blipFill>
            <a:blip r:embed="rId3"/>
            <a:stretch>
              <a:fillRect l="-62433" t="-16864" r="0" b="-6025"/>
            </a:stretch>
          </a:blipFill>
        </p:spPr>
      </p:sp>
      <p:grpSp>
        <p:nvGrpSpPr>
          <p:cNvPr name="Group 3" id="3"/>
          <p:cNvGrpSpPr/>
          <p:nvPr/>
        </p:nvGrpSpPr>
        <p:grpSpPr>
          <a:xfrm rot="0">
            <a:off x="14370178" y="660973"/>
            <a:ext cx="4226790" cy="6492632"/>
            <a:chOff x="0" y="0"/>
            <a:chExt cx="4014178" cy="6166045"/>
          </a:xfrm>
        </p:grpSpPr>
        <p:sp>
          <p:nvSpPr>
            <p:cNvPr name="Freeform 4" id="4"/>
            <p:cNvSpPr/>
            <p:nvPr/>
          </p:nvSpPr>
          <p:spPr>
            <a:xfrm flipH="false" flipV="false" rot="0">
              <a:off x="0" y="0"/>
              <a:ext cx="4014178" cy="6166045"/>
            </a:xfrm>
            <a:custGeom>
              <a:avLst/>
              <a:gdLst/>
              <a:ahLst/>
              <a:cxnLst/>
              <a:rect r="r" b="b" t="t" l="l"/>
              <a:pathLst>
                <a:path h="6166045" w="4014178">
                  <a:moveTo>
                    <a:pt x="0" y="0"/>
                  </a:moveTo>
                  <a:lnTo>
                    <a:pt x="4014178" y="0"/>
                  </a:lnTo>
                  <a:lnTo>
                    <a:pt x="4014178" y="6166045"/>
                  </a:lnTo>
                  <a:lnTo>
                    <a:pt x="0" y="6166045"/>
                  </a:lnTo>
                  <a:close/>
                </a:path>
              </a:pathLst>
            </a:custGeom>
            <a:solidFill>
              <a:srgbClr val="14558C">
                <a:alpha val="0"/>
              </a:srgbClr>
            </a:solidFill>
          </p:spPr>
        </p:sp>
        <p:sp>
          <p:nvSpPr>
            <p:cNvPr name="TextBox 5" id="5"/>
            <p:cNvSpPr txBox="true"/>
            <p:nvPr/>
          </p:nvSpPr>
          <p:spPr>
            <a:xfrm>
              <a:off x="0" y="-38100"/>
              <a:ext cx="4014178" cy="6204145"/>
            </a:xfrm>
            <a:prstGeom prst="rect">
              <a:avLst/>
            </a:prstGeom>
          </p:spPr>
          <p:txBody>
            <a:bodyPr anchor="ctr" rtlCol="false" tIns="0" lIns="0" bIns="0" rIns="0"/>
            <a:lstStyle/>
            <a:p>
              <a:pPr algn="l">
                <a:lnSpc>
                  <a:spcPts val="8190"/>
                </a:lnSpc>
              </a:pPr>
              <a:r>
                <a:rPr lang="en-US" sz="6500" b="true">
                  <a:solidFill>
                    <a:srgbClr val="FFFFFF"/>
                  </a:solidFill>
                  <a:latin typeface="Montserrat Bold"/>
                  <a:ea typeface="Montserrat Bold"/>
                  <a:cs typeface="Montserrat Bold"/>
                  <a:sym typeface="Montserrat Bold"/>
                </a:rPr>
                <a:t>M</a:t>
              </a:r>
              <a:r>
                <a:rPr lang="en-US" sz="6500" b="true">
                  <a:solidFill>
                    <a:srgbClr val="FFFFFF"/>
                  </a:solidFill>
                  <a:latin typeface="Montserrat Bold"/>
                  <a:ea typeface="Montserrat Bold"/>
                  <a:cs typeface="Montserrat Bold"/>
                  <a:sym typeface="Montserrat Bold"/>
                </a:rPr>
                <a:t>aking</a:t>
              </a:r>
            </a:p>
            <a:p>
              <a:pPr algn="l">
                <a:lnSpc>
                  <a:spcPts val="8190"/>
                </a:lnSpc>
              </a:pPr>
              <a:r>
                <a:rPr lang="en-US" sz="6500" b="true">
                  <a:solidFill>
                    <a:srgbClr val="FFFFFF"/>
                  </a:solidFill>
                  <a:latin typeface="Montserrat Bold"/>
                  <a:ea typeface="Montserrat Bold"/>
                  <a:cs typeface="Montserrat Bold"/>
                  <a:sym typeface="Montserrat Bold"/>
                </a:rPr>
                <a:t>Sure</a:t>
              </a:r>
            </a:p>
            <a:p>
              <a:pPr algn="l">
                <a:lnSpc>
                  <a:spcPts val="8190"/>
                </a:lnSpc>
              </a:pPr>
              <a:r>
                <a:rPr lang="en-US" sz="6500" b="true">
                  <a:solidFill>
                    <a:srgbClr val="FFFFFF"/>
                  </a:solidFill>
                  <a:latin typeface="Montserrat Bold"/>
                  <a:ea typeface="Montserrat Bold"/>
                  <a:cs typeface="Montserrat Bold"/>
                  <a:sym typeface="Montserrat Bold"/>
                </a:rPr>
                <a:t>They</a:t>
              </a:r>
            </a:p>
            <a:p>
              <a:pPr algn="l">
                <a:lnSpc>
                  <a:spcPts val="8190"/>
                </a:lnSpc>
              </a:pPr>
              <a:r>
                <a:rPr lang="en-US" sz="6500" b="true">
                  <a:solidFill>
                    <a:srgbClr val="FFFFFF"/>
                  </a:solidFill>
                  <a:latin typeface="Montserrat Bold"/>
                  <a:ea typeface="Montserrat Bold"/>
                  <a:cs typeface="Montserrat Bold"/>
                  <a:sym typeface="Montserrat Bold"/>
                </a:rPr>
                <a:t>All</a:t>
              </a:r>
            </a:p>
            <a:p>
              <a:pPr algn="l">
                <a:lnSpc>
                  <a:spcPts val="8190"/>
                </a:lnSpc>
              </a:pPr>
              <a:r>
                <a:rPr lang="en-US" sz="6500" b="true">
                  <a:solidFill>
                    <a:srgbClr val="FFFFFF"/>
                  </a:solidFill>
                  <a:latin typeface="Montserrat Bold"/>
                  <a:ea typeface="Montserrat Bold"/>
                  <a:cs typeface="Montserrat Bold"/>
                  <a:sym typeface="Montserrat Bold"/>
                </a:rPr>
                <a:t>Reach</a:t>
              </a:r>
            </a:p>
            <a:p>
              <a:pPr algn="l">
                <a:lnSpc>
                  <a:spcPts val="8190"/>
                </a:lnSpc>
              </a:pPr>
              <a:r>
                <a:rPr lang="en-US" sz="6500" b="true">
                  <a:solidFill>
                    <a:srgbClr val="FFFFFF"/>
                  </a:solidFill>
                  <a:latin typeface="Montserrat Bold"/>
                  <a:ea typeface="Montserrat Bold"/>
                  <a:cs typeface="Montserrat Bold"/>
                  <a:sym typeface="Montserrat Bold"/>
                </a:rPr>
                <a:t>Success</a:t>
              </a:r>
            </a:p>
          </p:txBody>
        </p:sp>
      </p:grpSp>
      <p:grpSp>
        <p:nvGrpSpPr>
          <p:cNvPr name="Group 6" id="6"/>
          <p:cNvGrpSpPr/>
          <p:nvPr/>
        </p:nvGrpSpPr>
        <p:grpSpPr>
          <a:xfrm rot="0">
            <a:off x="8533773" y="7598029"/>
            <a:ext cx="9754227" cy="2366563"/>
            <a:chOff x="0" y="0"/>
            <a:chExt cx="22763922" cy="5522966"/>
          </a:xfrm>
        </p:grpSpPr>
        <p:sp>
          <p:nvSpPr>
            <p:cNvPr name="Freeform 7" id="7"/>
            <p:cNvSpPr/>
            <p:nvPr/>
          </p:nvSpPr>
          <p:spPr>
            <a:xfrm flipH="false" flipV="false" rot="0">
              <a:off x="0" y="0"/>
              <a:ext cx="22763922" cy="5522966"/>
            </a:xfrm>
            <a:custGeom>
              <a:avLst/>
              <a:gdLst/>
              <a:ahLst/>
              <a:cxnLst/>
              <a:rect r="r" b="b" t="t" l="l"/>
              <a:pathLst>
                <a:path h="5522966" w="22763922">
                  <a:moveTo>
                    <a:pt x="0" y="0"/>
                  </a:moveTo>
                  <a:lnTo>
                    <a:pt x="22763922" y="0"/>
                  </a:lnTo>
                  <a:lnTo>
                    <a:pt x="22763922" y="5522966"/>
                  </a:lnTo>
                  <a:lnTo>
                    <a:pt x="0" y="5522966"/>
                  </a:lnTo>
                  <a:close/>
                </a:path>
              </a:pathLst>
            </a:custGeom>
            <a:solidFill>
              <a:srgbClr val="000000">
                <a:alpha val="0"/>
              </a:srgbClr>
            </a:solidFill>
          </p:spPr>
        </p:sp>
        <p:sp>
          <p:nvSpPr>
            <p:cNvPr name="TextBox 8" id="8"/>
            <p:cNvSpPr txBox="true"/>
            <p:nvPr/>
          </p:nvSpPr>
          <p:spPr>
            <a:xfrm>
              <a:off x="0" y="19050"/>
              <a:ext cx="22763922" cy="5503916"/>
            </a:xfrm>
            <a:prstGeom prst="rect">
              <a:avLst/>
            </a:prstGeom>
          </p:spPr>
          <p:txBody>
            <a:bodyPr anchor="ctr" rtlCol="false" tIns="0" lIns="0" bIns="0" rIns="0"/>
            <a:lstStyle/>
            <a:p>
              <a:pPr algn="l">
                <a:lnSpc>
                  <a:spcPts val="5381"/>
                </a:lnSpc>
              </a:pPr>
              <a:r>
                <a:rPr lang="en-US" sz="4599" b="true">
                  <a:solidFill>
                    <a:srgbClr val="14558C"/>
                  </a:solidFill>
                  <a:latin typeface="Montserrat Bold"/>
                  <a:ea typeface="Montserrat Bold"/>
                  <a:cs typeface="Montserrat Bold"/>
                  <a:sym typeface="Montserrat Bold"/>
                </a:rPr>
                <a:t>MSTARS is an emerging brand</a:t>
              </a:r>
            </a:p>
            <a:p>
              <a:pPr algn="l">
                <a:lnSpc>
                  <a:spcPts val="5381"/>
                </a:lnSpc>
              </a:pPr>
              <a:r>
                <a:rPr lang="en-US" sz="4599" b="true">
                  <a:solidFill>
                    <a:srgbClr val="14558C"/>
                  </a:solidFill>
                  <a:latin typeface="Montserrat Bold"/>
                  <a:ea typeface="Montserrat Bold"/>
                  <a:cs typeface="Montserrat Bold"/>
                  <a:sym typeface="Montserrat Bold"/>
                </a:rPr>
                <a:t>of confidence created to uplift and empower the youth.</a:t>
              </a:r>
            </a:p>
          </p:txBody>
        </p:sp>
      </p:grpSp>
      <p:sp>
        <p:nvSpPr>
          <p:cNvPr name="Freeform 9" id="9"/>
          <p:cNvSpPr/>
          <p:nvPr/>
        </p:nvSpPr>
        <p:spPr>
          <a:xfrm flipH="false" flipV="false" rot="0">
            <a:off x="8533773" y="1550849"/>
            <a:ext cx="5836406" cy="6095463"/>
          </a:xfrm>
          <a:custGeom>
            <a:avLst/>
            <a:gdLst/>
            <a:ahLst/>
            <a:cxnLst/>
            <a:rect r="r" b="b" t="t" l="l"/>
            <a:pathLst>
              <a:path h="6095463" w="5836406">
                <a:moveTo>
                  <a:pt x="0" y="0"/>
                </a:moveTo>
                <a:lnTo>
                  <a:pt x="5836405" y="0"/>
                </a:lnTo>
                <a:lnTo>
                  <a:pt x="5836405" y="6095463"/>
                </a:lnTo>
                <a:lnTo>
                  <a:pt x="0" y="6095463"/>
                </a:lnTo>
                <a:lnTo>
                  <a:pt x="0" y="0"/>
                </a:lnTo>
                <a:close/>
              </a:path>
            </a:pathLst>
          </a:custGeom>
          <a:blipFill>
            <a:blip r:embed="rId4"/>
            <a:stretch>
              <a:fillRect l="0" t="0" r="0" b="0"/>
            </a:stretch>
          </a:blipFill>
        </p:spPr>
      </p:sp>
      <p:pic>
        <p:nvPicPr>
          <p:cNvPr name="Picture 10" id="10">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452" b="0"/>
          <a:stretch>
            <a:fillRect/>
          </a:stretch>
        </p:blipFill>
        <p:spPr>
          <a:xfrm flipH="false" flipV="false" rot="0">
            <a:off x="0" y="0"/>
            <a:ext cx="8192354" cy="10287000"/>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10"/>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62A8BB"/>
        </a:solidFill>
      </p:bgPr>
    </p:bg>
    <p:spTree>
      <p:nvGrpSpPr>
        <p:cNvPr id="1" name=""/>
        <p:cNvGrpSpPr/>
        <p:nvPr/>
      </p:nvGrpSpPr>
      <p:grpSpPr>
        <a:xfrm>
          <a:off x="0" y="0"/>
          <a:ext cx="0" cy="0"/>
          <a:chOff x="0" y="0"/>
          <a:chExt cx="0" cy="0"/>
        </a:xfrm>
      </p:grpSpPr>
      <p:grpSp>
        <p:nvGrpSpPr>
          <p:cNvPr name="Group 2" id="2"/>
          <p:cNvGrpSpPr/>
          <p:nvPr/>
        </p:nvGrpSpPr>
        <p:grpSpPr>
          <a:xfrm rot="0">
            <a:off x="0" y="0"/>
            <a:ext cx="6942718" cy="10284429"/>
            <a:chOff x="0" y="0"/>
            <a:chExt cx="9256957" cy="13712572"/>
          </a:xfrm>
        </p:grpSpPr>
        <p:sp>
          <p:nvSpPr>
            <p:cNvPr name="Freeform 3" id="3"/>
            <p:cNvSpPr/>
            <p:nvPr/>
          </p:nvSpPr>
          <p:spPr>
            <a:xfrm flipH="false" flipV="false" rot="0">
              <a:off x="0" y="0"/>
              <a:ext cx="9256957" cy="13712571"/>
            </a:xfrm>
            <a:custGeom>
              <a:avLst/>
              <a:gdLst/>
              <a:ahLst/>
              <a:cxnLst/>
              <a:rect r="r" b="b" t="t" l="l"/>
              <a:pathLst>
                <a:path h="13712571" w="9256957">
                  <a:moveTo>
                    <a:pt x="0" y="0"/>
                  </a:moveTo>
                  <a:lnTo>
                    <a:pt x="9256957" y="0"/>
                  </a:lnTo>
                  <a:lnTo>
                    <a:pt x="9256957" y="13712571"/>
                  </a:lnTo>
                  <a:lnTo>
                    <a:pt x="0" y="13712571"/>
                  </a:lnTo>
                  <a:close/>
                </a:path>
              </a:pathLst>
            </a:custGeom>
            <a:solidFill>
              <a:srgbClr val="FFFFFF"/>
            </a:solidFill>
          </p:spPr>
        </p:sp>
      </p:grpSp>
      <p:sp>
        <p:nvSpPr>
          <p:cNvPr name="Freeform 4" id="4"/>
          <p:cNvSpPr/>
          <p:nvPr/>
        </p:nvSpPr>
        <p:spPr>
          <a:xfrm flipH="false" flipV="false" rot="0">
            <a:off x="15140984" y="-368069"/>
            <a:ext cx="3147016" cy="8403025"/>
          </a:xfrm>
          <a:custGeom>
            <a:avLst/>
            <a:gdLst/>
            <a:ahLst/>
            <a:cxnLst/>
            <a:rect r="r" b="b" t="t" l="l"/>
            <a:pathLst>
              <a:path h="8403025" w="3147016">
                <a:moveTo>
                  <a:pt x="0" y="0"/>
                </a:moveTo>
                <a:lnTo>
                  <a:pt x="3147016" y="0"/>
                </a:lnTo>
                <a:lnTo>
                  <a:pt x="3147016" y="8403025"/>
                </a:lnTo>
                <a:lnTo>
                  <a:pt x="0" y="8403025"/>
                </a:lnTo>
                <a:lnTo>
                  <a:pt x="0" y="0"/>
                </a:lnTo>
                <a:close/>
              </a:path>
            </a:pathLst>
          </a:custGeom>
          <a:blipFill>
            <a:blip r:embed="rId3"/>
            <a:stretch>
              <a:fillRect l="-270297" t="0" r="0" b="-38679"/>
            </a:stretch>
          </a:blipFill>
        </p:spPr>
      </p:sp>
      <p:sp>
        <p:nvSpPr>
          <p:cNvPr name="Freeform 5" id="5"/>
          <p:cNvSpPr/>
          <p:nvPr/>
        </p:nvSpPr>
        <p:spPr>
          <a:xfrm flipH="false" flipV="false" rot="1593476">
            <a:off x="13787819" y="-947192"/>
            <a:ext cx="4250651" cy="4921181"/>
          </a:xfrm>
          <a:custGeom>
            <a:avLst/>
            <a:gdLst/>
            <a:ahLst/>
            <a:cxnLst/>
            <a:rect r="r" b="b" t="t" l="l"/>
            <a:pathLst>
              <a:path h="4921181" w="4250651">
                <a:moveTo>
                  <a:pt x="0" y="0"/>
                </a:moveTo>
                <a:lnTo>
                  <a:pt x="4250651" y="0"/>
                </a:lnTo>
                <a:lnTo>
                  <a:pt x="4250651" y="4921181"/>
                </a:lnTo>
                <a:lnTo>
                  <a:pt x="0" y="4921181"/>
                </a:lnTo>
                <a:lnTo>
                  <a:pt x="0" y="0"/>
                </a:lnTo>
                <a:close/>
              </a:path>
            </a:pathLst>
          </a:custGeom>
          <a:blipFill>
            <a:blip r:embed="rId3"/>
            <a:stretch>
              <a:fillRect l="0" t="0" r="-163510" b="-127606"/>
            </a:stretch>
          </a:blipFill>
        </p:spPr>
      </p:sp>
      <p:sp>
        <p:nvSpPr>
          <p:cNvPr name="Freeform 6" id="6"/>
          <p:cNvSpPr/>
          <p:nvPr/>
        </p:nvSpPr>
        <p:spPr>
          <a:xfrm flipH="false" flipV="false" rot="-828654">
            <a:off x="12348495" y="3372915"/>
            <a:ext cx="3947054" cy="4062724"/>
          </a:xfrm>
          <a:custGeom>
            <a:avLst/>
            <a:gdLst/>
            <a:ahLst/>
            <a:cxnLst/>
            <a:rect r="r" b="b" t="t" l="l"/>
            <a:pathLst>
              <a:path h="4062724" w="3947054">
                <a:moveTo>
                  <a:pt x="0" y="0"/>
                </a:moveTo>
                <a:lnTo>
                  <a:pt x="3947053" y="0"/>
                </a:lnTo>
                <a:lnTo>
                  <a:pt x="3947053" y="4062724"/>
                </a:lnTo>
                <a:lnTo>
                  <a:pt x="0" y="4062724"/>
                </a:lnTo>
                <a:lnTo>
                  <a:pt x="0" y="0"/>
                </a:lnTo>
                <a:close/>
              </a:path>
            </a:pathLst>
          </a:custGeom>
          <a:blipFill>
            <a:blip r:embed="rId3"/>
            <a:stretch>
              <a:fillRect l="-130869" t="0" r="-3407" b="-127606"/>
            </a:stretch>
          </a:blipFill>
        </p:spPr>
      </p:sp>
      <p:sp>
        <p:nvSpPr>
          <p:cNvPr name="Freeform 7" id="7"/>
          <p:cNvSpPr/>
          <p:nvPr/>
        </p:nvSpPr>
        <p:spPr>
          <a:xfrm flipH="false" flipV="false" rot="0">
            <a:off x="14322021" y="4067119"/>
            <a:ext cx="1067601" cy="2414084"/>
          </a:xfrm>
          <a:custGeom>
            <a:avLst/>
            <a:gdLst/>
            <a:ahLst/>
            <a:cxnLst/>
            <a:rect r="r" b="b" t="t" l="l"/>
            <a:pathLst>
              <a:path h="2414084" w="1067601">
                <a:moveTo>
                  <a:pt x="0" y="0"/>
                </a:moveTo>
                <a:lnTo>
                  <a:pt x="1067601" y="0"/>
                </a:lnTo>
                <a:lnTo>
                  <a:pt x="1067601" y="2414084"/>
                </a:lnTo>
                <a:lnTo>
                  <a:pt x="0" y="2414084"/>
                </a:lnTo>
                <a:lnTo>
                  <a:pt x="0" y="0"/>
                </a:lnTo>
                <a:close/>
              </a:path>
            </a:pathLst>
          </a:custGeom>
          <a:blipFill>
            <a:blip r:embed="rId3"/>
            <a:stretch>
              <a:fillRect l="-589361" t="0" r="-402181" b="-382721"/>
            </a:stretch>
          </a:blipFill>
        </p:spPr>
      </p:sp>
      <p:sp>
        <p:nvSpPr>
          <p:cNvPr name="Freeform 8" id="8"/>
          <p:cNvSpPr/>
          <p:nvPr/>
        </p:nvSpPr>
        <p:spPr>
          <a:xfrm flipH="false" flipV="false" rot="0">
            <a:off x="13616791" y="5467549"/>
            <a:ext cx="4821220" cy="4760957"/>
          </a:xfrm>
          <a:custGeom>
            <a:avLst/>
            <a:gdLst/>
            <a:ahLst/>
            <a:cxnLst/>
            <a:rect r="r" b="b" t="t" l="l"/>
            <a:pathLst>
              <a:path h="4760957" w="4821220">
                <a:moveTo>
                  <a:pt x="0" y="0"/>
                </a:moveTo>
                <a:lnTo>
                  <a:pt x="4821220" y="0"/>
                </a:lnTo>
                <a:lnTo>
                  <a:pt x="4821220" y="4760957"/>
                </a:lnTo>
                <a:lnTo>
                  <a:pt x="0" y="4760957"/>
                </a:lnTo>
                <a:lnTo>
                  <a:pt x="0" y="0"/>
                </a:lnTo>
                <a:close/>
              </a:path>
            </a:pathLst>
          </a:custGeom>
          <a:blipFill>
            <a:blip r:embed="rId4"/>
            <a:stretch>
              <a:fillRect l="-100000" t="-102531" r="0" b="0"/>
            </a:stretch>
          </a:blipFill>
        </p:spPr>
      </p:sp>
      <p:sp>
        <p:nvSpPr>
          <p:cNvPr name="Freeform 9" id="9"/>
          <p:cNvSpPr/>
          <p:nvPr/>
        </p:nvSpPr>
        <p:spPr>
          <a:xfrm flipH="false" flipV="false" rot="0">
            <a:off x="8199680" y="3833443"/>
            <a:ext cx="2990064" cy="2526178"/>
          </a:xfrm>
          <a:custGeom>
            <a:avLst/>
            <a:gdLst/>
            <a:ahLst/>
            <a:cxnLst/>
            <a:rect r="r" b="b" t="t" l="l"/>
            <a:pathLst>
              <a:path h="2526178" w="2990064">
                <a:moveTo>
                  <a:pt x="0" y="0"/>
                </a:moveTo>
                <a:lnTo>
                  <a:pt x="2990064" y="0"/>
                </a:lnTo>
                <a:lnTo>
                  <a:pt x="2990064" y="2526178"/>
                </a:lnTo>
                <a:lnTo>
                  <a:pt x="0" y="2526178"/>
                </a:lnTo>
                <a:lnTo>
                  <a:pt x="0" y="0"/>
                </a:lnTo>
                <a:close/>
              </a:path>
            </a:pathLst>
          </a:custGeom>
          <a:blipFill>
            <a:blip r:embed="rId3"/>
            <a:stretch>
              <a:fillRect l="-4581" t="-183607" r="-254942" b="-141936"/>
            </a:stretch>
          </a:blipFill>
        </p:spPr>
      </p:sp>
      <p:sp>
        <p:nvSpPr>
          <p:cNvPr name="Freeform 10" id="10"/>
          <p:cNvSpPr/>
          <p:nvPr/>
        </p:nvSpPr>
        <p:spPr>
          <a:xfrm flipH="false" flipV="false" rot="742694">
            <a:off x="10155678" y="3868997"/>
            <a:ext cx="2258559" cy="2683515"/>
          </a:xfrm>
          <a:custGeom>
            <a:avLst/>
            <a:gdLst/>
            <a:ahLst/>
            <a:cxnLst/>
            <a:rect r="r" b="b" t="t" l="l"/>
            <a:pathLst>
              <a:path h="2683515" w="2258559">
                <a:moveTo>
                  <a:pt x="0" y="0"/>
                </a:moveTo>
                <a:lnTo>
                  <a:pt x="2258559" y="0"/>
                </a:lnTo>
                <a:lnTo>
                  <a:pt x="2258559" y="2683516"/>
                </a:lnTo>
                <a:lnTo>
                  <a:pt x="0" y="2683516"/>
                </a:lnTo>
                <a:lnTo>
                  <a:pt x="0" y="0"/>
                </a:lnTo>
                <a:close/>
              </a:path>
            </a:pathLst>
          </a:custGeom>
          <a:blipFill>
            <a:blip r:embed="rId3"/>
            <a:stretch>
              <a:fillRect l="-4581" t="-202590" r="-254942" b="0"/>
            </a:stretch>
          </a:blipFill>
        </p:spPr>
      </p:sp>
      <p:grpSp>
        <p:nvGrpSpPr>
          <p:cNvPr name="Group 11" id="11"/>
          <p:cNvGrpSpPr/>
          <p:nvPr/>
        </p:nvGrpSpPr>
        <p:grpSpPr>
          <a:xfrm rot="0">
            <a:off x="8640586" y="-687104"/>
            <a:ext cx="5288743" cy="5502991"/>
            <a:chOff x="0" y="0"/>
            <a:chExt cx="11079435" cy="11528265"/>
          </a:xfrm>
        </p:grpSpPr>
        <p:sp>
          <p:nvSpPr>
            <p:cNvPr name="Freeform 12" id="12"/>
            <p:cNvSpPr/>
            <p:nvPr/>
          </p:nvSpPr>
          <p:spPr>
            <a:xfrm flipH="false" flipV="false" rot="0">
              <a:off x="0" y="0"/>
              <a:ext cx="11079435" cy="11528265"/>
            </a:xfrm>
            <a:custGeom>
              <a:avLst/>
              <a:gdLst/>
              <a:ahLst/>
              <a:cxnLst/>
              <a:rect r="r" b="b" t="t" l="l"/>
              <a:pathLst>
                <a:path h="11528265" w="11079435">
                  <a:moveTo>
                    <a:pt x="0" y="0"/>
                  </a:moveTo>
                  <a:lnTo>
                    <a:pt x="11079435" y="0"/>
                  </a:lnTo>
                  <a:lnTo>
                    <a:pt x="11079435" y="11528265"/>
                  </a:lnTo>
                  <a:lnTo>
                    <a:pt x="0" y="11528265"/>
                  </a:lnTo>
                  <a:close/>
                </a:path>
              </a:pathLst>
            </a:custGeom>
            <a:solidFill>
              <a:srgbClr val="000000">
                <a:alpha val="0"/>
              </a:srgbClr>
            </a:solidFill>
          </p:spPr>
        </p:sp>
        <p:sp>
          <p:nvSpPr>
            <p:cNvPr name="TextBox 13" id="13"/>
            <p:cNvSpPr txBox="true"/>
            <p:nvPr/>
          </p:nvSpPr>
          <p:spPr>
            <a:xfrm>
              <a:off x="0" y="-38100"/>
              <a:ext cx="11079435" cy="11566365"/>
            </a:xfrm>
            <a:prstGeom prst="rect">
              <a:avLst/>
            </a:prstGeom>
          </p:spPr>
          <p:txBody>
            <a:bodyPr anchor="ctr" rtlCol="false" tIns="0" lIns="0" bIns="0" rIns="0"/>
            <a:lstStyle/>
            <a:p>
              <a:pPr algn="ctr">
                <a:lnSpc>
                  <a:spcPts val="2939"/>
                </a:lnSpc>
              </a:pPr>
              <a:r>
                <a:rPr lang="en-US" b="true" sz="2100" i="true">
                  <a:solidFill>
                    <a:srgbClr val="FFFFFF"/>
                  </a:solidFill>
                  <a:latin typeface="Montserrat Bold Italics"/>
                  <a:ea typeface="Montserrat Bold Italics"/>
                  <a:cs typeface="Montserrat Bold Italics"/>
                  <a:sym typeface="Montserrat Bold Italics"/>
                </a:rPr>
                <a:t>Through powerful characters like Max and Sam, bold storytelling featuring adventures against figures like Dr. Eclipso, and innovative confidence-driven products, MSTARS is more than just a brand—it’s a belief and a movement. We ensure every child feels seen, valued, and empowered to reach success.</a:t>
              </a:r>
            </a:p>
          </p:txBody>
        </p:sp>
      </p:grpSp>
      <p:pic>
        <p:nvPicPr>
          <p:cNvPr name="Picture 14" id="14">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0" b="0"/>
          <a:stretch>
            <a:fillRect/>
          </a:stretch>
        </p:blipFill>
        <p:spPr>
          <a:xfrm flipH="false" flipV="false" rot="0">
            <a:off x="0" y="0"/>
            <a:ext cx="8247893" cy="10309867"/>
          </a:xfrm>
          <a:prstGeom prst="rect">
            <a:avLst/>
          </a:prstGeom>
        </p:spPr>
      </p:pic>
      <p:sp>
        <p:nvSpPr>
          <p:cNvPr name="Freeform 15" id="15"/>
          <p:cNvSpPr/>
          <p:nvPr/>
        </p:nvSpPr>
        <p:spPr>
          <a:xfrm flipH="false" flipV="false" rot="304806">
            <a:off x="8770574" y="6187036"/>
            <a:ext cx="2627374" cy="4014390"/>
          </a:xfrm>
          <a:custGeom>
            <a:avLst/>
            <a:gdLst/>
            <a:ahLst/>
            <a:cxnLst/>
            <a:rect r="r" b="b" t="t" l="l"/>
            <a:pathLst>
              <a:path h="4014390" w="2627374">
                <a:moveTo>
                  <a:pt x="0" y="0"/>
                </a:moveTo>
                <a:lnTo>
                  <a:pt x="2627374" y="0"/>
                </a:lnTo>
                <a:lnTo>
                  <a:pt x="2627374" y="4014390"/>
                </a:lnTo>
                <a:lnTo>
                  <a:pt x="0" y="4014390"/>
                </a:lnTo>
                <a:lnTo>
                  <a:pt x="0" y="0"/>
                </a:lnTo>
                <a:close/>
              </a:path>
            </a:pathLst>
          </a:custGeom>
          <a:blipFill>
            <a:blip r:embed="rId8"/>
            <a:stretch>
              <a:fillRect l="0" t="0" r="-1796" b="0"/>
            </a:stretch>
          </a:blipFill>
        </p:spPr>
      </p:sp>
      <p:sp>
        <p:nvSpPr>
          <p:cNvPr name="Freeform 16" id="16"/>
          <p:cNvSpPr/>
          <p:nvPr/>
        </p:nvSpPr>
        <p:spPr>
          <a:xfrm flipH="false" flipV="false" rot="657870">
            <a:off x="11533094" y="6678522"/>
            <a:ext cx="2285033" cy="2190010"/>
          </a:xfrm>
          <a:custGeom>
            <a:avLst/>
            <a:gdLst/>
            <a:ahLst/>
            <a:cxnLst/>
            <a:rect r="r" b="b" t="t" l="l"/>
            <a:pathLst>
              <a:path h="2190010" w="2285033">
                <a:moveTo>
                  <a:pt x="0" y="0"/>
                </a:moveTo>
                <a:lnTo>
                  <a:pt x="2285033" y="0"/>
                </a:lnTo>
                <a:lnTo>
                  <a:pt x="2285033" y="2190009"/>
                </a:lnTo>
                <a:lnTo>
                  <a:pt x="0" y="2190009"/>
                </a:lnTo>
                <a:lnTo>
                  <a:pt x="0" y="0"/>
                </a:lnTo>
                <a:close/>
              </a:path>
            </a:pathLst>
          </a:custGeom>
          <a:blipFill>
            <a:blip r:embed="rId9"/>
            <a:stretch>
              <a:fillRect l="0" t="-4338" r="0" b="0"/>
            </a:stretch>
          </a:blipFill>
        </p:spPr>
      </p:sp>
      <p:grpSp>
        <p:nvGrpSpPr>
          <p:cNvPr name="Group 17" id="17"/>
          <p:cNvGrpSpPr/>
          <p:nvPr/>
        </p:nvGrpSpPr>
        <p:grpSpPr>
          <a:xfrm rot="-5103672">
            <a:off x="5906025" y="8890991"/>
            <a:ext cx="5288743" cy="734619"/>
            <a:chOff x="0" y="0"/>
            <a:chExt cx="11079435" cy="1538959"/>
          </a:xfrm>
        </p:grpSpPr>
        <p:sp>
          <p:nvSpPr>
            <p:cNvPr name="Freeform 18" id="18"/>
            <p:cNvSpPr/>
            <p:nvPr/>
          </p:nvSpPr>
          <p:spPr>
            <a:xfrm flipH="false" flipV="false" rot="0">
              <a:off x="0" y="0"/>
              <a:ext cx="11079435" cy="1538959"/>
            </a:xfrm>
            <a:custGeom>
              <a:avLst/>
              <a:gdLst/>
              <a:ahLst/>
              <a:cxnLst/>
              <a:rect r="r" b="b" t="t" l="l"/>
              <a:pathLst>
                <a:path h="1538959" w="11079435">
                  <a:moveTo>
                    <a:pt x="0" y="0"/>
                  </a:moveTo>
                  <a:lnTo>
                    <a:pt x="11079435" y="0"/>
                  </a:lnTo>
                  <a:lnTo>
                    <a:pt x="11079435" y="1538959"/>
                  </a:lnTo>
                  <a:lnTo>
                    <a:pt x="0" y="1538959"/>
                  </a:lnTo>
                  <a:close/>
                </a:path>
              </a:pathLst>
            </a:custGeom>
            <a:solidFill>
              <a:srgbClr val="000000">
                <a:alpha val="0"/>
              </a:srgbClr>
            </a:solidFill>
          </p:spPr>
        </p:sp>
        <p:sp>
          <p:nvSpPr>
            <p:cNvPr name="TextBox 19" id="19"/>
            <p:cNvSpPr txBox="true"/>
            <p:nvPr/>
          </p:nvSpPr>
          <p:spPr>
            <a:xfrm>
              <a:off x="0" y="-38100"/>
              <a:ext cx="11079435" cy="1577059"/>
            </a:xfrm>
            <a:prstGeom prst="rect">
              <a:avLst/>
            </a:prstGeom>
          </p:spPr>
          <p:txBody>
            <a:bodyPr anchor="ctr" rtlCol="false" tIns="0" lIns="0" bIns="0" rIns="0"/>
            <a:lstStyle/>
            <a:p>
              <a:pPr algn="ctr">
                <a:lnSpc>
                  <a:spcPts val="2939"/>
                </a:lnSpc>
              </a:pPr>
              <a:r>
                <a:rPr lang="en-US" sz="2100">
                  <a:solidFill>
                    <a:srgbClr val="FFFFFF"/>
                  </a:solidFill>
                  <a:latin typeface="Montserrat"/>
                  <a:ea typeface="Montserrat"/>
                  <a:cs typeface="Montserrat"/>
                  <a:sym typeface="Montserrat"/>
                </a:rPr>
                <a:t>*concept</a:t>
              </a:r>
            </a:p>
          </p:txBody>
        </p:sp>
      </p:grpSp>
    </p:spTree>
  </p:cSld>
  <p:clrMapOvr>
    <a:masterClrMapping/>
  </p:clrMapOvr>
  <p:timing>
    <p:tnLst>
      <p:par>
        <p:cTn dur="indefinite" restart="never" nodeType="tmRoot">
          <p:childTnLst>
            <p:video>
              <p:cMediaNode vol="100000">
                <p:cTn fill="hold" display="false">
                  <p:stCondLst>
                    <p:cond delay="indefinite"/>
                  </p:stCondLst>
                </p:cTn>
                <p:tgtEl>
                  <p:spTgt spid="14"/>
                </p:tgtEl>
              </p:cMediaNode>
            </p:video>
          </p:childTnLst>
        </p:cTn>
      </p:par>
    </p:tnLst>
  </p:timing>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819278"/>
            <a:ext cx="9144000" cy="9365757"/>
          </a:xfrm>
          <a:custGeom>
            <a:avLst/>
            <a:gdLst/>
            <a:ahLst/>
            <a:cxnLst/>
            <a:rect r="r" b="b" t="t" l="l"/>
            <a:pathLst>
              <a:path h="9365757" w="9144000">
                <a:moveTo>
                  <a:pt x="0" y="0"/>
                </a:moveTo>
                <a:lnTo>
                  <a:pt x="9144000" y="0"/>
                </a:lnTo>
                <a:lnTo>
                  <a:pt x="9144000" y="9365757"/>
                </a:lnTo>
                <a:lnTo>
                  <a:pt x="0" y="9365757"/>
                </a:lnTo>
                <a:lnTo>
                  <a:pt x="0" y="0"/>
                </a:lnTo>
                <a:close/>
              </a:path>
            </a:pathLst>
          </a:custGeom>
          <a:blipFill>
            <a:blip r:embed="rId3"/>
            <a:stretch>
              <a:fillRect l="0" t="0" r="-2425" b="0"/>
            </a:stretch>
          </a:blipFill>
        </p:spPr>
      </p:sp>
      <p:sp>
        <p:nvSpPr>
          <p:cNvPr name="Freeform 3" id="3"/>
          <p:cNvSpPr/>
          <p:nvPr/>
        </p:nvSpPr>
        <p:spPr>
          <a:xfrm flipH="false" flipV="false" rot="0">
            <a:off x="10234051" y="1417945"/>
            <a:ext cx="3203946" cy="8869055"/>
          </a:xfrm>
          <a:custGeom>
            <a:avLst/>
            <a:gdLst/>
            <a:ahLst/>
            <a:cxnLst/>
            <a:rect r="r" b="b" t="t" l="l"/>
            <a:pathLst>
              <a:path h="8869055" w="3203946">
                <a:moveTo>
                  <a:pt x="0" y="0"/>
                </a:moveTo>
                <a:lnTo>
                  <a:pt x="3203946" y="0"/>
                </a:lnTo>
                <a:lnTo>
                  <a:pt x="3203946" y="8869055"/>
                </a:lnTo>
                <a:lnTo>
                  <a:pt x="0" y="8869055"/>
                </a:lnTo>
                <a:lnTo>
                  <a:pt x="0" y="0"/>
                </a:lnTo>
                <a:close/>
              </a:path>
            </a:pathLst>
          </a:custGeom>
          <a:blipFill>
            <a:blip r:embed="rId4"/>
            <a:stretch>
              <a:fillRect l="0" t="0" r="0" b="0"/>
            </a:stretch>
          </a:blipFill>
        </p:spPr>
      </p:sp>
      <p:sp>
        <p:nvSpPr>
          <p:cNvPr name="Freeform 4" id="4"/>
          <p:cNvSpPr/>
          <p:nvPr/>
        </p:nvSpPr>
        <p:spPr>
          <a:xfrm flipH="false" flipV="false" rot="0">
            <a:off x="13150573" y="1415060"/>
            <a:ext cx="4850003" cy="3728440"/>
          </a:xfrm>
          <a:custGeom>
            <a:avLst/>
            <a:gdLst/>
            <a:ahLst/>
            <a:cxnLst/>
            <a:rect r="r" b="b" t="t" l="l"/>
            <a:pathLst>
              <a:path h="3728440" w="4850003">
                <a:moveTo>
                  <a:pt x="0" y="0"/>
                </a:moveTo>
                <a:lnTo>
                  <a:pt x="4850003" y="0"/>
                </a:lnTo>
                <a:lnTo>
                  <a:pt x="4850003" y="3728440"/>
                </a:lnTo>
                <a:lnTo>
                  <a:pt x="0" y="37284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282852" y="0"/>
            <a:ext cx="18283428" cy="1623555"/>
            <a:chOff x="0" y="0"/>
            <a:chExt cx="24377904" cy="2164740"/>
          </a:xfrm>
        </p:grpSpPr>
        <p:sp>
          <p:nvSpPr>
            <p:cNvPr name="Freeform 6" id="6"/>
            <p:cNvSpPr/>
            <p:nvPr/>
          </p:nvSpPr>
          <p:spPr>
            <a:xfrm flipH="false" flipV="false" rot="0">
              <a:off x="0" y="0"/>
              <a:ext cx="24377904" cy="2164740"/>
            </a:xfrm>
            <a:custGeom>
              <a:avLst/>
              <a:gdLst/>
              <a:ahLst/>
              <a:cxnLst/>
              <a:rect r="r" b="b" t="t" l="l"/>
              <a:pathLst>
                <a:path h="2164740" w="24377904">
                  <a:moveTo>
                    <a:pt x="0" y="0"/>
                  </a:moveTo>
                  <a:lnTo>
                    <a:pt x="24377904" y="0"/>
                  </a:lnTo>
                  <a:lnTo>
                    <a:pt x="24377904" y="2164740"/>
                  </a:lnTo>
                  <a:lnTo>
                    <a:pt x="0" y="2164740"/>
                  </a:lnTo>
                  <a:close/>
                </a:path>
              </a:pathLst>
            </a:custGeom>
            <a:solidFill>
              <a:srgbClr val="000000">
                <a:alpha val="0"/>
              </a:srgbClr>
            </a:solidFill>
          </p:spPr>
        </p:sp>
        <p:sp>
          <p:nvSpPr>
            <p:cNvPr name="TextBox 7" id="7"/>
            <p:cNvSpPr txBox="true"/>
            <p:nvPr/>
          </p:nvSpPr>
          <p:spPr>
            <a:xfrm>
              <a:off x="0" y="-47625"/>
              <a:ext cx="24377904" cy="2212365"/>
            </a:xfrm>
            <a:prstGeom prst="rect">
              <a:avLst/>
            </a:prstGeom>
          </p:spPr>
          <p:txBody>
            <a:bodyPr anchor="t" rtlCol="false" tIns="0" lIns="0" bIns="0" rIns="0"/>
            <a:lstStyle/>
            <a:p>
              <a:pPr algn="ctr">
                <a:lnSpc>
                  <a:spcPts val="10206"/>
                </a:lnSpc>
              </a:pPr>
              <a:r>
                <a:rPr lang="en-US" sz="8100">
                  <a:solidFill>
                    <a:srgbClr val="000000"/>
                  </a:solidFill>
                  <a:latin typeface="Montserrat"/>
                  <a:ea typeface="Montserrat"/>
                  <a:cs typeface="Montserrat"/>
                  <a:sym typeface="Montserrat"/>
                </a:rPr>
                <a:t>Daily </a:t>
              </a:r>
              <a:r>
                <a:rPr lang="en-US" sz="8100">
                  <a:solidFill>
                    <a:srgbClr val="000000"/>
                  </a:solidFill>
                  <a:latin typeface="Montserrat"/>
                  <a:ea typeface="Montserrat"/>
                  <a:cs typeface="Montserrat"/>
                  <a:sym typeface="Montserrat"/>
                </a:rPr>
                <a:t>Affirmations</a:t>
              </a:r>
            </a:p>
          </p:txBody>
        </p:sp>
      </p:grpSp>
      <p:sp>
        <p:nvSpPr>
          <p:cNvPr name="Freeform 8" id="8"/>
          <p:cNvSpPr/>
          <p:nvPr/>
        </p:nvSpPr>
        <p:spPr>
          <a:xfrm flipH="false" flipV="false" rot="0">
            <a:off x="5440384" y="6796970"/>
            <a:ext cx="2911396" cy="1039360"/>
          </a:xfrm>
          <a:custGeom>
            <a:avLst/>
            <a:gdLst/>
            <a:ahLst/>
            <a:cxnLst/>
            <a:rect r="r" b="b" t="t" l="l"/>
            <a:pathLst>
              <a:path h="1039360" w="2911396">
                <a:moveTo>
                  <a:pt x="0" y="0"/>
                </a:moveTo>
                <a:lnTo>
                  <a:pt x="2911397" y="0"/>
                </a:lnTo>
                <a:lnTo>
                  <a:pt x="2911397" y="1039360"/>
                </a:lnTo>
                <a:lnTo>
                  <a:pt x="0" y="1039360"/>
                </a:lnTo>
                <a:lnTo>
                  <a:pt x="0" y="0"/>
                </a:lnTo>
                <a:close/>
              </a:path>
            </a:pathLst>
          </a:custGeom>
          <a:blipFill>
            <a:blip r:embed="rId3"/>
            <a:stretch>
              <a:fillRect l="-214076" t="-473475" r="-7616" b="-327632"/>
            </a:stretch>
          </a:blipFill>
        </p:spPr>
      </p:sp>
      <p:sp>
        <p:nvSpPr>
          <p:cNvPr name="Freeform 9" id="9"/>
          <p:cNvSpPr/>
          <p:nvPr/>
        </p:nvSpPr>
        <p:spPr>
          <a:xfrm flipH="false" flipV="false" rot="0">
            <a:off x="8270726" y="6928356"/>
            <a:ext cx="873274" cy="907974"/>
          </a:xfrm>
          <a:custGeom>
            <a:avLst/>
            <a:gdLst/>
            <a:ahLst/>
            <a:cxnLst/>
            <a:rect r="r" b="b" t="t" l="l"/>
            <a:pathLst>
              <a:path h="907974" w="873274">
                <a:moveTo>
                  <a:pt x="0" y="0"/>
                </a:moveTo>
                <a:lnTo>
                  <a:pt x="873274" y="0"/>
                </a:lnTo>
                <a:lnTo>
                  <a:pt x="873274" y="907974"/>
                </a:lnTo>
                <a:lnTo>
                  <a:pt x="0" y="907974"/>
                </a:lnTo>
                <a:lnTo>
                  <a:pt x="0" y="0"/>
                </a:lnTo>
                <a:close/>
              </a:path>
            </a:pathLst>
          </a:custGeom>
          <a:blipFill>
            <a:blip r:embed="rId3"/>
            <a:stretch>
              <a:fillRect l="-1146808" t="-562151" r="-21851" b="-558024"/>
            </a:stretch>
          </a:blipFill>
        </p:spPr>
      </p:sp>
      <p:sp>
        <p:nvSpPr>
          <p:cNvPr name="TextBox 10" id="10"/>
          <p:cNvSpPr txBox="true"/>
          <p:nvPr/>
        </p:nvSpPr>
        <p:spPr>
          <a:xfrm rot="0">
            <a:off x="13547494" y="2232639"/>
            <a:ext cx="4056162" cy="1393825"/>
          </a:xfrm>
          <a:prstGeom prst="rect">
            <a:avLst/>
          </a:prstGeom>
        </p:spPr>
        <p:txBody>
          <a:bodyPr anchor="t" rtlCol="false" tIns="0" lIns="0" bIns="0" rIns="0">
            <a:spAutoFit/>
          </a:bodyPr>
          <a:lstStyle/>
          <a:p>
            <a:pPr algn="ctr">
              <a:lnSpc>
                <a:spcPts val="5599"/>
              </a:lnSpc>
            </a:pPr>
            <a:r>
              <a:rPr lang="en-US" sz="3999">
                <a:solidFill>
                  <a:srgbClr val="000000"/>
                </a:solidFill>
                <a:latin typeface="Arimo"/>
                <a:ea typeface="Arimo"/>
                <a:cs typeface="Arimo"/>
                <a:sym typeface="Arimo"/>
              </a:rPr>
              <a:t>Now it’s your turn.</a:t>
            </a:r>
          </a:p>
          <a:p>
            <a:pPr algn="ctr">
              <a:lnSpc>
                <a:spcPts val="5599"/>
              </a:lnSpc>
            </a:pPr>
            <a:r>
              <a:rPr lang="en-US" sz="3999">
                <a:solidFill>
                  <a:srgbClr val="000000"/>
                </a:solidFill>
                <a:latin typeface="Arimo"/>
                <a:ea typeface="Arimo"/>
                <a:cs typeface="Arimo"/>
                <a:sym typeface="Arimo"/>
              </a:rPr>
              <a:t>Say it with me!</a:t>
            </a:r>
          </a:p>
        </p:txBody>
      </p:sp>
      <p:sp>
        <p:nvSpPr>
          <p:cNvPr name="TextBox 11" id="11"/>
          <p:cNvSpPr txBox="true"/>
          <p:nvPr/>
        </p:nvSpPr>
        <p:spPr>
          <a:xfrm rot="0">
            <a:off x="13547494" y="5776272"/>
            <a:ext cx="4453082" cy="3355818"/>
          </a:xfrm>
          <a:prstGeom prst="rect">
            <a:avLst/>
          </a:prstGeom>
        </p:spPr>
        <p:txBody>
          <a:bodyPr anchor="t" rtlCol="false" tIns="0" lIns="0" bIns="0" rIns="0">
            <a:spAutoFit/>
          </a:bodyPr>
          <a:lstStyle/>
          <a:p>
            <a:pPr algn="ctr">
              <a:lnSpc>
                <a:spcPts val="4358"/>
              </a:lnSpc>
            </a:pPr>
            <a:r>
              <a:rPr lang="en-US" sz="3113">
                <a:solidFill>
                  <a:srgbClr val="000000"/>
                </a:solidFill>
                <a:latin typeface="Arimo"/>
                <a:ea typeface="Arimo"/>
                <a:cs typeface="Arimo"/>
                <a:sym typeface="Arimo"/>
              </a:rPr>
              <a:t>“I am</a:t>
            </a:r>
            <a:r>
              <a:rPr lang="en-US" sz="3113">
                <a:solidFill>
                  <a:srgbClr val="000000"/>
                </a:solidFill>
                <a:latin typeface="Arimo"/>
                <a:ea typeface="Arimo"/>
                <a:cs typeface="Arimo"/>
                <a:sym typeface="Arimo"/>
              </a:rPr>
              <a:t> mighty, I am strong, I am tough, I am able and ready to succeed. MSTARS. Come Fly With The STARS.”</a:t>
            </a:r>
          </a:p>
          <a:p>
            <a:pPr algn="ctr">
              <a:lnSpc>
                <a:spcPts val="514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66922"/>
        </a:solidFill>
      </p:bgPr>
    </p:bg>
    <p:spTree>
      <p:nvGrpSpPr>
        <p:cNvPr id="1" name=""/>
        <p:cNvGrpSpPr/>
        <p:nvPr/>
      </p:nvGrpSpPr>
      <p:grpSpPr>
        <a:xfrm>
          <a:off x="0" y="0"/>
          <a:ext cx="0" cy="0"/>
          <a:chOff x="0" y="0"/>
          <a:chExt cx="0" cy="0"/>
        </a:xfrm>
      </p:grpSpPr>
      <p:grpSp>
        <p:nvGrpSpPr>
          <p:cNvPr name="Group 2" id="2"/>
          <p:cNvGrpSpPr/>
          <p:nvPr/>
        </p:nvGrpSpPr>
        <p:grpSpPr>
          <a:xfrm rot="0">
            <a:off x="10490116" y="714196"/>
            <a:ext cx="7079115" cy="8856036"/>
            <a:chOff x="0" y="0"/>
            <a:chExt cx="9438820" cy="11808048"/>
          </a:xfrm>
        </p:grpSpPr>
        <p:sp>
          <p:nvSpPr>
            <p:cNvPr name="Freeform 3" id="3"/>
            <p:cNvSpPr/>
            <p:nvPr/>
          </p:nvSpPr>
          <p:spPr>
            <a:xfrm flipH="false" flipV="false" rot="0">
              <a:off x="0" y="0"/>
              <a:ext cx="9438767" cy="11808079"/>
            </a:xfrm>
            <a:custGeom>
              <a:avLst/>
              <a:gdLst/>
              <a:ahLst/>
              <a:cxnLst/>
              <a:rect r="r" b="b" t="t" l="l"/>
              <a:pathLst>
                <a:path h="11808079" w="9438767">
                  <a:moveTo>
                    <a:pt x="0" y="0"/>
                  </a:moveTo>
                  <a:lnTo>
                    <a:pt x="9438767" y="0"/>
                  </a:lnTo>
                  <a:lnTo>
                    <a:pt x="9438767" y="11808079"/>
                  </a:lnTo>
                  <a:lnTo>
                    <a:pt x="0" y="11808079"/>
                  </a:lnTo>
                  <a:close/>
                </a:path>
              </a:pathLst>
            </a:custGeom>
            <a:solidFill>
              <a:srgbClr val="E66922"/>
            </a:solidFill>
          </p:spPr>
        </p:sp>
      </p:grpSp>
      <p:sp>
        <p:nvSpPr>
          <p:cNvPr name="Freeform 4" id="4" descr="Logo.png"/>
          <p:cNvSpPr/>
          <p:nvPr/>
        </p:nvSpPr>
        <p:spPr>
          <a:xfrm flipH="false" flipV="false" rot="0">
            <a:off x="409474" y="0"/>
            <a:ext cx="5386685" cy="6738790"/>
          </a:xfrm>
          <a:custGeom>
            <a:avLst/>
            <a:gdLst/>
            <a:ahLst/>
            <a:cxnLst/>
            <a:rect r="r" b="b" t="t" l="l"/>
            <a:pathLst>
              <a:path h="6738790" w="5386685">
                <a:moveTo>
                  <a:pt x="0" y="0"/>
                </a:moveTo>
                <a:lnTo>
                  <a:pt x="5386685" y="0"/>
                </a:lnTo>
                <a:lnTo>
                  <a:pt x="5386685" y="6738790"/>
                </a:lnTo>
                <a:lnTo>
                  <a:pt x="0" y="6738790"/>
                </a:lnTo>
                <a:lnTo>
                  <a:pt x="0" y="0"/>
                </a:lnTo>
                <a:close/>
              </a:path>
            </a:pathLst>
          </a:custGeom>
          <a:blipFill>
            <a:blip r:embed="rId3"/>
            <a:stretch>
              <a:fillRect l="5382" t="12764" r="5382" b="12762"/>
            </a:stretch>
          </a:blipFill>
        </p:spPr>
      </p:sp>
      <p:grpSp>
        <p:nvGrpSpPr>
          <p:cNvPr name="Group 5" id="5"/>
          <p:cNvGrpSpPr/>
          <p:nvPr/>
        </p:nvGrpSpPr>
        <p:grpSpPr>
          <a:xfrm rot="0">
            <a:off x="7863504" y="276677"/>
            <a:ext cx="9883050" cy="1577109"/>
            <a:chOff x="0" y="0"/>
            <a:chExt cx="13177400" cy="2102811"/>
          </a:xfrm>
        </p:grpSpPr>
        <p:sp>
          <p:nvSpPr>
            <p:cNvPr name="Freeform 6" id="6"/>
            <p:cNvSpPr/>
            <p:nvPr/>
          </p:nvSpPr>
          <p:spPr>
            <a:xfrm flipH="false" flipV="false" rot="0">
              <a:off x="0" y="0"/>
              <a:ext cx="13177400" cy="2102811"/>
            </a:xfrm>
            <a:custGeom>
              <a:avLst/>
              <a:gdLst/>
              <a:ahLst/>
              <a:cxnLst/>
              <a:rect r="r" b="b" t="t" l="l"/>
              <a:pathLst>
                <a:path h="2102811" w="13177400">
                  <a:moveTo>
                    <a:pt x="0" y="0"/>
                  </a:moveTo>
                  <a:lnTo>
                    <a:pt x="13177400" y="0"/>
                  </a:lnTo>
                  <a:lnTo>
                    <a:pt x="13177400" y="2102811"/>
                  </a:lnTo>
                  <a:lnTo>
                    <a:pt x="0" y="2102811"/>
                  </a:lnTo>
                  <a:close/>
                </a:path>
              </a:pathLst>
            </a:custGeom>
            <a:solidFill>
              <a:srgbClr val="000000">
                <a:alpha val="0"/>
              </a:srgbClr>
            </a:solidFill>
          </p:spPr>
        </p:sp>
        <p:sp>
          <p:nvSpPr>
            <p:cNvPr name="TextBox 7" id="7"/>
            <p:cNvSpPr txBox="true"/>
            <p:nvPr/>
          </p:nvSpPr>
          <p:spPr>
            <a:xfrm>
              <a:off x="0" y="-47625"/>
              <a:ext cx="13177400" cy="2150436"/>
            </a:xfrm>
            <a:prstGeom prst="rect">
              <a:avLst/>
            </a:prstGeom>
          </p:spPr>
          <p:txBody>
            <a:bodyPr anchor="ctr" rtlCol="false" tIns="0" lIns="0" bIns="0" rIns="0"/>
            <a:lstStyle/>
            <a:p>
              <a:pPr algn="ctr">
                <a:lnSpc>
                  <a:spcPts val="9955"/>
                </a:lnSpc>
              </a:pPr>
              <a:r>
                <a:rPr lang="en-US" sz="7899" b="true">
                  <a:solidFill>
                    <a:srgbClr val="FFFFFF"/>
                  </a:solidFill>
                  <a:latin typeface="Montserrat Bold"/>
                  <a:ea typeface="Montserrat Bold"/>
                  <a:cs typeface="Montserrat Bold"/>
                  <a:sym typeface="Montserrat Bold"/>
                </a:rPr>
                <a:t>Brand Overview</a:t>
              </a:r>
            </a:p>
          </p:txBody>
        </p:sp>
      </p:grpSp>
      <p:grpSp>
        <p:nvGrpSpPr>
          <p:cNvPr name="Group 8" id="8"/>
          <p:cNvGrpSpPr/>
          <p:nvPr/>
        </p:nvGrpSpPr>
        <p:grpSpPr>
          <a:xfrm rot="0">
            <a:off x="8693562" y="2104106"/>
            <a:ext cx="9052993" cy="8012446"/>
            <a:chOff x="0" y="0"/>
            <a:chExt cx="11060436" cy="9789155"/>
          </a:xfrm>
        </p:grpSpPr>
        <p:sp>
          <p:nvSpPr>
            <p:cNvPr name="Freeform 9" id="9"/>
            <p:cNvSpPr/>
            <p:nvPr/>
          </p:nvSpPr>
          <p:spPr>
            <a:xfrm flipH="false" flipV="false" rot="0">
              <a:off x="0" y="0"/>
              <a:ext cx="11060436" cy="9789154"/>
            </a:xfrm>
            <a:custGeom>
              <a:avLst/>
              <a:gdLst/>
              <a:ahLst/>
              <a:cxnLst/>
              <a:rect r="r" b="b" t="t" l="l"/>
              <a:pathLst>
                <a:path h="9789154" w="11060436">
                  <a:moveTo>
                    <a:pt x="0" y="0"/>
                  </a:moveTo>
                  <a:lnTo>
                    <a:pt x="11060436" y="0"/>
                  </a:lnTo>
                  <a:lnTo>
                    <a:pt x="11060436" y="9789154"/>
                  </a:lnTo>
                  <a:lnTo>
                    <a:pt x="0" y="9789154"/>
                  </a:lnTo>
                  <a:close/>
                </a:path>
              </a:pathLst>
            </a:custGeom>
            <a:solidFill>
              <a:srgbClr val="000000">
                <a:alpha val="0"/>
              </a:srgbClr>
            </a:solidFill>
          </p:spPr>
        </p:sp>
        <p:sp>
          <p:nvSpPr>
            <p:cNvPr name="TextBox 10" id="10"/>
            <p:cNvSpPr txBox="true"/>
            <p:nvPr/>
          </p:nvSpPr>
          <p:spPr>
            <a:xfrm>
              <a:off x="0" y="-66675"/>
              <a:ext cx="11060436" cy="9855830"/>
            </a:xfrm>
            <a:prstGeom prst="rect">
              <a:avLst/>
            </a:prstGeom>
          </p:spPr>
          <p:txBody>
            <a:bodyPr anchor="ctr" rtlCol="false" tIns="0" lIns="0" bIns="0" rIns="0"/>
            <a:lstStyle/>
            <a:p>
              <a:pPr algn="ctr">
                <a:lnSpc>
                  <a:spcPts val="4620"/>
                </a:lnSpc>
              </a:pPr>
              <a:r>
                <a:rPr lang="en-US" sz="3300" b="true">
                  <a:solidFill>
                    <a:srgbClr val="FFFFFF"/>
                  </a:solidFill>
                  <a:latin typeface="Montserrat Bold"/>
                  <a:ea typeface="Montserrat Bold"/>
                  <a:cs typeface="Montserrat Bold"/>
                  <a:sym typeface="Montserrat Bold"/>
                </a:rPr>
                <a:t>At MSTARS, we envision a world where every child recognizes their inherent value and boundless potential. Our approach combines engaging narratives, innovative interactive media, and empowering products designed to resonate deeply, reinforcing each child’s sense of worth and belonging. MSTARS is more than a brand; it’s a movement championing empathy, inclusivity, and authenticity, ensuring every child confidently reaches success.</a:t>
              </a:r>
            </a:p>
            <a:p>
              <a:pPr algn="ctr">
                <a:lnSpc>
                  <a:spcPts val="4620"/>
                </a:lnSpc>
              </a:pPr>
              <a:r>
                <a:rPr lang="en-US" sz="3300" b="true">
                  <a:solidFill>
                    <a:srgbClr val="FFFFFF"/>
                  </a:solidFill>
                  <a:latin typeface="Montserrat Bold"/>
                  <a:ea typeface="Montserrat Bold"/>
                  <a:cs typeface="Montserrat Bold"/>
                  <a:sym typeface="Montserrat Bold"/>
                </a:rPr>
                <a:t>COME FLY WITH THE STARS!!!   </a:t>
              </a:r>
            </a:p>
          </p:txBody>
        </p:sp>
      </p:grpSp>
      <p:sp>
        <p:nvSpPr>
          <p:cNvPr name="Freeform 11" id="11"/>
          <p:cNvSpPr/>
          <p:nvPr/>
        </p:nvSpPr>
        <p:spPr>
          <a:xfrm flipH="false" flipV="false" rot="0">
            <a:off x="4265880" y="1688613"/>
            <a:ext cx="4929693" cy="8427940"/>
          </a:xfrm>
          <a:custGeom>
            <a:avLst/>
            <a:gdLst/>
            <a:ahLst/>
            <a:cxnLst/>
            <a:rect r="r" b="b" t="t" l="l"/>
            <a:pathLst>
              <a:path h="8427940" w="4929693">
                <a:moveTo>
                  <a:pt x="0" y="0"/>
                </a:moveTo>
                <a:lnTo>
                  <a:pt x="4929693" y="0"/>
                </a:lnTo>
                <a:lnTo>
                  <a:pt x="4929693" y="8427940"/>
                </a:lnTo>
                <a:lnTo>
                  <a:pt x="0" y="8427940"/>
                </a:lnTo>
                <a:lnTo>
                  <a:pt x="0" y="0"/>
                </a:lnTo>
                <a:close/>
              </a:path>
            </a:pathLst>
          </a:custGeom>
          <a:blipFill>
            <a:blip r:embed="rId4"/>
            <a:stretch>
              <a:fillRect l="-39380" t="0" r="-31582"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5147957" y="-199623"/>
            <a:ext cx="18283428" cy="1816786"/>
            <a:chOff x="0" y="0"/>
            <a:chExt cx="24377904" cy="2422382"/>
          </a:xfrm>
        </p:grpSpPr>
        <p:sp>
          <p:nvSpPr>
            <p:cNvPr name="Freeform 3" id="3"/>
            <p:cNvSpPr/>
            <p:nvPr/>
          </p:nvSpPr>
          <p:spPr>
            <a:xfrm flipH="false" flipV="false" rot="0">
              <a:off x="0" y="0"/>
              <a:ext cx="24377904" cy="2422382"/>
            </a:xfrm>
            <a:custGeom>
              <a:avLst/>
              <a:gdLst/>
              <a:ahLst/>
              <a:cxnLst/>
              <a:rect r="r" b="b" t="t" l="l"/>
              <a:pathLst>
                <a:path h="2422382" w="24377904">
                  <a:moveTo>
                    <a:pt x="0" y="0"/>
                  </a:moveTo>
                  <a:lnTo>
                    <a:pt x="24377904" y="0"/>
                  </a:lnTo>
                  <a:lnTo>
                    <a:pt x="24377904" y="2422382"/>
                  </a:lnTo>
                  <a:lnTo>
                    <a:pt x="0" y="2422382"/>
                  </a:lnTo>
                  <a:close/>
                </a:path>
              </a:pathLst>
            </a:custGeom>
            <a:solidFill>
              <a:srgbClr val="000000">
                <a:alpha val="0"/>
              </a:srgbClr>
            </a:solidFill>
          </p:spPr>
        </p:sp>
        <p:sp>
          <p:nvSpPr>
            <p:cNvPr name="TextBox 4" id="4"/>
            <p:cNvSpPr txBox="true"/>
            <p:nvPr/>
          </p:nvSpPr>
          <p:spPr>
            <a:xfrm>
              <a:off x="0" y="-47625"/>
              <a:ext cx="24377904" cy="2470007"/>
            </a:xfrm>
            <a:prstGeom prst="rect">
              <a:avLst/>
            </a:prstGeom>
          </p:spPr>
          <p:txBody>
            <a:bodyPr anchor="t" rtlCol="false" tIns="0" lIns="0" bIns="0" rIns="0"/>
            <a:lstStyle/>
            <a:p>
              <a:pPr algn="ctr">
                <a:lnSpc>
                  <a:spcPts val="11463"/>
                </a:lnSpc>
              </a:pPr>
              <a:r>
                <a:rPr lang="en-US" sz="9099" b="true">
                  <a:solidFill>
                    <a:srgbClr val="2A2921"/>
                  </a:solidFill>
                  <a:latin typeface="Montserrat Bold"/>
                  <a:ea typeface="Montserrat Bold"/>
                  <a:cs typeface="Montserrat Bold"/>
                  <a:sym typeface="Montserrat Bold"/>
                </a:rPr>
                <a:t>Our Why</a:t>
              </a:r>
            </a:p>
          </p:txBody>
        </p:sp>
      </p:grpSp>
      <p:grpSp>
        <p:nvGrpSpPr>
          <p:cNvPr name="Group 5" id="5"/>
          <p:cNvGrpSpPr/>
          <p:nvPr/>
        </p:nvGrpSpPr>
        <p:grpSpPr>
          <a:xfrm rot="0">
            <a:off x="14533116" y="2950695"/>
            <a:ext cx="3429972" cy="1455166"/>
            <a:chOff x="0" y="0"/>
            <a:chExt cx="4573296" cy="1940221"/>
          </a:xfrm>
        </p:grpSpPr>
        <p:sp>
          <p:nvSpPr>
            <p:cNvPr name="Freeform 6" id="6"/>
            <p:cNvSpPr/>
            <p:nvPr/>
          </p:nvSpPr>
          <p:spPr>
            <a:xfrm flipH="false" flipV="false" rot="0">
              <a:off x="0" y="0"/>
              <a:ext cx="4573295" cy="1940221"/>
            </a:xfrm>
            <a:custGeom>
              <a:avLst/>
              <a:gdLst/>
              <a:ahLst/>
              <a:cxnLst/>
              <a:rect r="r" b="b" t="t" l="l"/>
              <a:pathLst>
                <a:path h="1940221" w="4573295">
                  <a:moveTo>
                    <a:pt x="0" y="0"/>
                  </a:moveTo>
                  <a:lnTo>
                    <a:pt x="4573295" y="0"/>
                  </a:lnTo>
                  <a:lnTo>
                    <a:pt x="4573295" y="1940221"/>
                  </a:lnTo>
                  <a:lnTo>
                    <a:pt x="0" y="1940221"/>
                  </a:lnTo>
                  <a:close/>
                </a:path>
              </a:pathLst>
            </a:custGeom>
            <a:solidFill>
              <a:srgbClr val="000000">
                <a:alpha val="0"/>
              </a:srgbClr>
            </a:solidFill>
          </p:spPr>
        </p:sp>
        <p:sp>
          <p:nvSpPr>
            <p:cNvPr name="TextBox 7" id="7"/>
            <p:cNvSpPr txBox="true"/>
            <p:nvPr/>
          </p:nvSpPr>
          <p:spPr>
            <a:xfrm>
              <a:off x="0" y="-38100"/>
              <a:ext cx="4573296" cy="1978321"/>
            </a:xfrm>
            <a:prstGeom prst="rect">
              <a:avLst/>
            </a:prstGeom>
          </p:spPr>
          <p:txBody>
            <a:bodyPr anchor="t" rtlCol="false" tIns="0" lIns="0" bIns="0" rIns="0"/>
            <a:lstStyle/>
            <a:p>
              <a:pPr algn="ctr">
                <a:lnSpc>
                  <a:spcPts val="2800"/>
                </a:lnSpc>
              </a:pPr>
              <a:r>
                <a:rPr lang="en-US" sz="2000" b="true">
                  <a:solidFill>
                    <a:srgbClr val="5A5A4C"/>
                  </a:solidFill>
                  <a:latin typeface="Montserrat Bold"/>
                  <a:ea typeface="Montserrat Bold"/>
                  <a:cs typeface="Montserrat Bold"/>
                  <a:sym typeface="Montserrat Bold"/>
                </a:rPr>
                <a:t>ADHD, on the spectrum, introverted, or misunderstood—they're often pushed to the side.</a:t>
              </a:r>
            </a:p>
          </p:txBody>
        </p:sp>
      </p:grpSp>
      <p:grpSp>
        <p:nvGrpSpPr>
          <p:cNvPr name="Group 8" id="8"/>
          <p:cNvGrpSpPr/>
          <p:nvPr/>
        </p:nvGrpSpPr>
        <p:grpSpPr>
          <a:xfrm rot="0">
            <a:off x="14502239" y="4863061"/>
            <a:ext cx="3688425" cy="966635"/>
            <a:chOff x="0" y="0"/>
            <a:chExt cx="4917900" cy="1288847"/>
          </a:xfrm>
        </p:grpSpPr>
        <p:sp>
          <p:nvSpPr>
            <p:cNvPr name="Freeform 9" id="9"/>
            <p:cNvSpPr/>
            <p:nvPr/>
          </p:nvSpPr>
          <p:spPr>
            <a:xfrm flipH="false" flipV="false" rot="0">
              <a:off x="0" y="0"/>
              <a:ext cx="4917900" cy="1288847"/>
            </a:xfrm>
            <a:custGeom>
              <a:avLst/>
              <a:gdLst/>
              <a:ahLst/>
              <a:cxnLst/>
              <a:rect r="r" b="b" t="t" l="l"/>
              <a:pathLst>
                <a:path h="1288847" w="4917900">
                  <a:moveTo>
                    <a:pt x="0" y="0"/>
                  </a:moveTo>
                  <a:lnTo>
                    <a:pt x="4917900" y="0"/>
                  </a:lnTo>
                  <a:lnTo>
                    <a:pt x="4917900" y="1288847"/>
                  </a:lnTo>
                  <a:lnTo>
                    <a:pt x="0" y="1288847"/>
                  </a:lnTo>
                  <a:close/>
                </a:path>
              </a:pathLst>
            </a:custGeom>
            <a:solidFill>
              <a:srgbClr val="000000">
                <a:alpha val="0"/>
              </a:srgbClr>
            </a:solidFill>
          </p:spPr>
        </p:sp>
        <p:sp>
          <p:nvSpPr>
            <p:cNvPr name="TextBox 10" id="10"/>
            <p:cNvSpPr txBox="true"/>
            <p:nvPr/>
          </p:nvSpPr>
          <p:spPr>
            <a:xfrm>
              <a:off x="0" y="-19050"/>
              <a:ext cx="4917900" cy="1307897"/>
            </a:xfrm>
            <a:prstGeom prst="rect">
              <a:avLst/>
            </a:prstGeom>
          </p:spPr>
          <p:txBody>
            <a:bodyPr anchor="t" rtlCol="false" tIns="0" lIns="0" bIns="0" rIns="0"/>
            <a:lstStyle/>
            <a:p>
              <a:pPr algn="ctr">
                <a:lnSpc>
                  <a:spcPts val="3402"/>
                </a:lnSpc>
              </a:pPr>
              <a:r>
                <a:rPr lang="en-US" sz="2700" b="true">
                  <a:solidFill>
                    <a:srgbClr val="2A2921"/>
                  </a:solidFill>
                  <a:latin typeface="Montserrat Bold"/>
                  <a:ea typeface="Montserrat Bold"/>
                  <a:cs typeface="Montserrat Bold"/>
                  <a:sym typeface="Montserrat Bold"/>
                </a:rPr>
                <a:t>MSTARS was created to empower</a:t>
              </a:r>
            </a:p>
          </p:txBody>
        </p:sp>
      </p:grpSp>
      <p:grpSp>
        <p:nvGrpSpPr>
          <p:cNvPr name="Group 11" id="11"/>
          <p:cNvGrpSpPr/>
          <p:nvPr/>
        </p:nvGrpSpPr>
        <p:grpSpPr>
          <a:xfrm rot="0">
            <a:off x="14502239" y="6022290"/>
            <a:ext cx="3491726" cy="1905114"/>
            <a:chOff x="0" y="0"/>
            <a:chExt cx="4655634" cy="2540152"/>
          </a:xfrm>
        </p:grpSpPr>
        <p:sp>
          <p:nvSpPr>
            <p:cNvPr name="Freeform 12" id="12"/>
            <p:cNvSpPr/>
            <p:nvPr/>
          </p:nvSpPr>
          <p:spPr>
            <a:xfrm flipH="false" flipV="false" rot="0">
              <a:off x="0" y="0"/>
              <a:ext cx="4655634" cy="2540153"/>
            </a:xfrm>
            <a:custGeom>
              <a:avLst/>
              <a:gdLst/>
              <a:ahLst/>
              <a:cxnLst/>
              <a:rect r="r" b="b" t="t" l="l"/>
              <a:pathLst>
                <a:path h="2540153" w="4655634">
                  <a:moveTo>
                    <a:pt x="0" y="0"/>
                  </a:moveTo>
                  <a:lnTo>
                    <a:pt x="4655634" y="0"/>
                  </a:lnTo>
                  <a:lnTo>
                    <a:pt x="4655634" y="2540153"/>
                  </a:lnTo>
                  <a:lnTo>
                    <a:pt x="0" y="2540153"/>
                  </a:lnTo>
                  <a:close/>
                </a:path>
              </a:pathLst>
            </a:custGeom>
            <a:solidFill>
              <a:srgbClr val="000000">
                <a:alpha val="0"/>
              </a:srgbClr>
            </a:solidFill>
          </p:spPr>
        </p:sp>
        <p:sp>
          <p:nvSpPr>
            <p:cNvPr name="TextBox 13" id="13"/>
            <p:cNvSpPr txBox="true"/>
            <p:nvPr/>
          </p:nvSpPr>
          <p:spPr>
            <a:xfrm>
              <a:off x="0" y="-38100"/>
              <a:ext cx="4655634" cy="2578252"/>
            </a:xfrm>
            <a:prstGeom prst="rect">
              <a:avLst/>
            </a:prstGeom>
          </p:spPr>
          <p:txBody>
            <a:bodyPr anchor="t" rtlCol="false" tIns="0" lIns="0" bIns="0" rIns="0"/>
            <a:lstStyle/>
            <a:p>
              <a:pPr algn="ctr">
                <a:lnSpc>
                  <a:spcPts val="2940"/>
                </a:lnSpc>
              </a:pPr>
              <a:r>
                <a:rPr lang="en-US" sz="2100" b="true">
                  <a:solidFill>
                    <a:srgbClr val="5A5A4C"/>
                  </a:solidFill>
                  <a:latin typeface="Montserrat Bold"/>
                  <a:ea typeface="Montserrat Bold"/>
                  <a:cs typeface="Montserrat Bold"/>
                  <a:sym typeface="Montserrat Bold"/>
                </a:rPr>
                <a:t>To make sure they feel powerful, capable, and proud of who they are and embrace their SUPER POWERS.</a:t>
              </a:r>
            </a:p>
          </p:txBody>
        </p:sp>
      </p:grpSp>
      <p:grpSp>
        <p:nvGrpSpPr>
          <p:cNvPr name="Group 14" id="14"/>
          <p:cNvGrpSpPr/>
          <p:nvPr/>
        </p:nvGrpSpPr>
        <p:grpSpPr>
          <a:xfrm rot="0">
            <a:off x="0" y="8384666"/>
            <a:ext cx="18283428" cy="1899762"/>
            <a:chOff x="0" y="0"/>
            <a:chExt cx="24377904" cy="2533016"/>
          </a:xfrm>
        </p:grpSpPr>
        <p:sp>
          <p:nvSpPr>
            <p:cNvPr name="Freeform 15" id="15"/>
            <p:cNvSpPr/>
            <p:nvPr/>
          </p:nvSpPr>
          <p:spPr>
            <a:xfrm flipH="false" flipV="false" rot="0">
              <a:off x="0" y="0"/>
              <a:ext cx="24377904" cy="2533015"/>
            </a:xfrm>
            <a:custGeom>
              <a:avLst/>
              <a:gdLst/>
              <a:ahLst/>
              <a:cxnLst/>
              <a:rect r="r" b="b" t="t" l="l"/>
              <a:pathLst>
                <a:path h="2533015" w="24377904">
                  <a:moveTo>
                    <a:pt x="0" y="0"/>
                  </a:moveTo>
                  <a:lnTo>
                    <a:pt x="24377904" y="0"/>
                  </a:lnTo>
                  <a:lnTo>
                    <a:pt x="24377904" y="2533015"/>
                  </a:lnTo>
                  <a:lnTo>
                    <a:pt x="0" y="2533015"/>
                  </a:lnTo>
                  <a:close/>
                </a:path>
              </a:pathLst>
            </a:custGeom>
            <a:solidFill>
              <a:srgbClr val="14558C"/>
            </a:solidFill>
          </p:spPr>
        </p:sp>
      </p:grpSp>
      <p:grpSp>
        <p:nvGrpSpPr>
          <p:cNvPr name="Group 16" id="16"/>
          <p:cNvGrpSpPr/>
          <p:nvPr/>
        </p:nvGrpSpPr>
        <p:grpSpPr>
          <a:xfrm rot="0">
            <a:off x="-99987" y="8850456"/>
            <a:ext cx="18483404" cy="1053736"/>
            <a:chOff x="0" y="0"/>
            <a:chExt cx="24644538" cy="1404981"/>
          </a:xfrm>
        </p:grpSpPr>
        <p:sp>
          <p:nvSpPr>
            <p:cNvPr name="Freeform 17" id="17"/>
            <p:cNvSpPr/>
            <p:nvPr/>
          </p:nvSpPr>
          <p:spPr>
            <a:xfrm flipH="false" flipV="false" rot="0">
              <a:off x="0" y="0"/>
              <a:ext cx="24644538" cy="1404981"/>
            </a:xfrm>
            <a:custGeom>
              <a:avLst/>
              <a:gdLst/>
              <a:ahLst/>
              <a:cxnLst/>
              <a:rect r="r" b="b" t="t" l="l"/>
              <a:pathLst>
                <a:path h="1404981" w="24644538">
                  <a:moveTo>
                    <a:pt x="0" y="0"/>
                  </a:moveTo>
                  <a:lnTo>
                    <a:pt x="24644538" y="0"/>
                  </a:lnTo>
                  <a:lnTo>
                    <a:pt x="24644538" y="1404981"/>
                  </a:lnTo>
                  <a:lnTo>
                    <a:pt x="0" y="1404981"/>
                  </a:lnTo>
                  <a:close/>
                </a:path>
              </a:pathLst>
            </a:custGeom>
            <a:solidFill>
              <a:srgbClr val="000000">
                <a:alpha val="0"/>
              </a:srgbClr>
            </a:solidFill>
          </p:spPr>
        </p:sp>
        <p:sp>
          <p:nvSpPr>
            <p:cNvPr name="TextBox 18" id="18"/>
            <p:cNvSpPr txBox="true"/>
            <p:nvPr/>
          </p:nvSpPr>
          <p:spPr>
            <a:xfrm>
              <a:off x="0" y="-19050"/>
              <a:ext cx="24644538" cy="1424031"/>
            </a:xfrm>
            <a:prstGeom prst="rect">
              <a:avLst/>
            </a:prstGeom>
          </p:spPr>
          <p:txBody>
            <a:bodyPr anchor="ctr" rtlCol="false" tIns="0" lIns="0" bIns="0" rIns="0"/>
            <a:lstStyle/>
            <a:p>
              <a:pPr algn="ctr">
                <a:lnSpc>
                  <a:spcPts val="3742"/>
                </a:lnSpc>
              </a:pPr>
              <a:r>
                <a:rPr lang="en-US" sz="2970" b="true">
                  <a:solidFill>
                    <a:srgbClr val="FFFFFF"/>
                  </a:solidFill>
                  <a:latin typeface="Montserrat Bold"/>
                  <a:ea typeface="Montserrat Bold"/>
                  <a:cs typeface="Montserrat Bold"/>
                  <a:sym typeface="Montserrat Bold"/>
                </a:rPr>
                <a:t>MSTARS is dedicated to uplifting and empowering children who often feel neglected, ensuring they can embrace their unique identities and reach their full potential.</a:t>
              </a:r>
            </a:p>
          </p:txBody>
        </p:sp>
      </p:grpSp>
      <p:sp>
        <p:nvSpPr>
          <p:cNvPr name="Freeform 19" id="19" descr="InShot_20241020_224445499.jpg"/>
          <p:cNvSpPr/>
          <p:nvPr/>
        </p:nvSpPr>
        <p:spPr>
          <a:xfrm flipH="false" flipV="false" rot="0">
            <a:off x="0" y="167826"/>
            <a:ext cx="5257708" cy="8125071"/>
          </a:xfrm>
          <a:custGeom>
            <a:avLst/>
            <a:gdLst/>
            <a:ahLst/>
            <a:cxnLst/>
            <a:rect r="r" b="b" t="t" l="l"/>
            <a:pathLst>
              <a:path h="8125071" w="5257708">
                <a:moveTo>
                  <a:pt x="0" y="0"/>
                </a:moveTo>
                <a:lnTo>
                  <a:pt x="5257708" y="0"/>
                </a:lnTo>
                <a:lnTo>
                  <a:pt x="5257708" y="8125071"/>
                </a:lnTo>
                <a:lnTo>
                  <a:pt x="0" y="8125071"/>
                </a:lnTo>
                <a:lnTo>
                  <a:pt x="0" y="0"/>
                </a:lnTo>
                <a:close/>
              </a:path>
            </a:pathLst>
          </a:custGeom>
          <a:blipFill>
            <a:blip r:embed="rId3"/>
            <a:stretch>
              <a:fillRect l="7335" t="2201" r="7334" b="2201"/>
            </a:stretch>
          </a:blipFill>
        </p:spPr>
      </p:sp>
      <p:sp>
        <p:nvSpPr>
          <p:cNvPr name="Freeform 20" id="20"/>
          <p:cNvSpPr/>
          <p:nvPr/>
        </p:nvSpPr>
        <p:spPr>
          <a:xfrm flipH="false" flipV="false" rot="0">
            <a:off x="5257708" y="337445"/>
            <a:ext cx="4819984" cy="7723378"/>
          </a:xfrm>
          <a:custGeom>
            <a:avLst/>
            <a:gdLst/>
            <a:ahLst/>
            <a:cxnLst/>
            <a:rect r="r" b="b" t="t" l="l"/>
            <a:pathLst>
              <a:path h="7723378" w="4819984">
                <a:moveTo>
                  <a:pt x="0" y="0"/>
                </a:moveTo>
                <a:lnTo>
                  <a:pt x="4819984" y="0"/>
                </a:lnTo>
                <a:lnTo>
                  <a:pt x="4819984" y="7723378"/>
                </a:lnTo>
                <a:lnTo>
                  <a:pt x="0" y="7723378"/>
                </a:lnTo>
                <a:lnTo>
                  <a:pt x="0" y="0"/>
                </a:lnTo>
                <a:close/>
              </a:path>
            </a:pathLst>
          </a:custGeom>
          <a:blipFill>
            <a:blip r:embed="rId4"/>
            <a:stretch>
              <a:fillRect l="0" t="-16957" r="0" b="-18343"/>
            </a:stretch>
          </a:blipFill>
        </p:spPr>
      </p:sp>
      <p:pic>
        <p:nvPicPr>
          <p:cNvPr name="Picture 21" id="21">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0" b="0"/>
          <a:stretch>
            <a:fillRect/>
          </a:stretch>
        </p:blipFill>
        <p:spPr>
          <a:xfrm flipH="false" flipV="false" rot="0">
            <a:off x="10692189" y="1665299"/>
            <a:ext cx="3597482" cy="6395524"/>
          </a:xfrm>
          <a:prstGeom prst="rect">
            <a:avLst/>
          </a:prstGeom>
        </p:spPr>
      </p:pic>
      <p:grpSp>
        <p:nvGrpSpPr>
          <p:cNvPr name="Group 22" id="22"/>
          <p:cNvGrpSpPr/>
          <p:nvPr/>
        </p:nvGrpSpPr>
        <p:grpSpPr>
          <a:xfrm rot="0">
            <a:off x="14533116" y="1758714"/>
            <a:ext cx="3688425" cy="1050431"/>
            <a:chOff x="0" y="0"/>
            <a:chExt cx="4917900" cy="1400575"/>
          </a:xfrm>
        </p:grpSpPr>
        <p:sp>
          <p:nvSpPr>
            <p:cNvPr name="Freeform 23" id="23"/>
            <p:cNvSpPr/>
            <p:nvPr/>
          </p:nvSpPr>
          <p:spPr>
            <a:xfrm flipH="false" flipV="false" rot="0">
              <a:off x="0" y="0"/>
              <a:ext cx="4917900" cy="1400575"/>
            </a:xfrm>
            <a:custGeom>
              <a:avLst/>
              <a:gdLst/>
              <a:ahLst/>
              <a:cxnLst/>
              <a:rect r="r" b="b" t="t" l="l"/>
              <a:pathLst>
                <a:path h="1400575" w="4917900">
                  <a:moveTo>
                    <a:pt x="0" y="0"/>
                  </a:moveTo>
                  <a:lnTo>
                    <a:pt x="4917900" y="0"/>
                  </a:lnTo>
                  <a:lnTo>
                    <a:pt x="4917900" y="1400575"/>
                  </a:lnTo>
                  <a:lnTo>
                    <a:pt x="0" y="1400575"/>
                  </a:lnTo>
                  <a:close/>
                </a:path>
              </a:pathLst>
            </a:custGeom>
            <a:solidFill>
              <a:srgbClr val="000000">
                <a:alpha val="0"/>
              </a:srgbClr>
            </a:solidFill>
          </p:spPr>
        </p:sp>
        <p:sp>
          <p:nvSpPr>
            <p:cNvPr name="TextBox 24" id="24"/>
            <p:cNvSpPr txBox="true"/>
            <p:nvPr/>
          </p:nvSpPr>
          <p:spPr>
            <a:xfrm>
              <a:off x="0" y="-19050"/>
              <a:ext cx="4917900" cy="1419625"/>
            </a:xfrm>
            <a:prstGeom prst="rect">
              <a:avLst/>
            </a:prstGeom>
          </p:spPr>
          <p:txBody>
            <a:bodyPr anchor="t" rtlCol="false" tIns="0" lIns="0" bIns="0" rIns="0"/>
            <a:lstStyle/>
            <a:p>
              <a:pPr algn="ctr">
                <a:lnSpc>
                  <a:spcPts val="3402"/>
                </a:lnSpc>
              </a:pPr>
              <a:r>
                <a:rPr lang="en-US" sz="2700" b="true">
                  <a:solidFill>
                    <a:srgbClr val="2A2921"/>
                  </a:solidFill>
                  <a:latin typeface="Montserrat Bold"/>
                  <a:ea typeface="Montserrat Bold"/>
                  <a:cs typeface="Montserrat Bold"/>
                  <a:sym typeface="Montserrat Bold"/>
                </a:rPr>
                <a:t>Kids often grow up feeling unseen</a:t>
              </a:r>
            </a:p>
          </p:txBody>
        </p:sp>
      </p:grpSp>
    </p:spTree>
  </p:cSld>
  <p:clrMapOvr>
    <a:masterClrMapping/>
  </p:clrMapOvr>
  <p:timing>
    <p:tnLst>
      <p:par>
        <p:cTn dur="indefinite" restart="never" nodeType="tmRoot">
          <p:childTnLst>
            <p:video>
              <p:cMediaNode vol="0">
                <p:cTn fill="hold" display="false">
                  <p:stCondLst>
                    <p:cond delay="indefinite"/>
                  </p:stCondLst>
                </p:cTn>
                <p:tgtEl>
                  <p:spTgt spid="21"/>
                </p:tgtEl>
              </p:cMediaNode>
            </p:video>
          </p:childTnLst>
        </p:cTn>
      </p:par>
    </p:tnLst>
  </p:timing>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826311" y="1028700"/>
            <a:ext cx="8421804" cy="1385723"/>
            <a:chOff x="0" y="0"/>
            <a:chExt cx="11229072" cy="1847631"/>
          </a:xfrm>
        </p:grpSpPr>
        <p:sp>
          <p:nvSpPr>
            <p:cNvPr name="Freeform 3" id="3"/>
            <p:cNvSpPr/>
            <p:nvPr/>
          </p:nvSpPr>
          <p:spPr>
            <a:xfrm flipH="false" flipV="false" rot="0">
              <a:off x="0" y="0"/>
              <a:ext cx="11229072" cy="1847631"/>
            </a:xfrm>
            <a:custGeom>
              <a:avLst/>
              <a:gdLst/>
              <a:ahLst/>
              <a:cxnLst/>
              <a:rect r="r" b="b" t="t" l="l"/>
              <a:pathLst>
                <a:path h="1847631" w="11229072">
                  <a:moveTo>
                    <a:pt x="0" y="0"/>
                  </a:moveTo>
                  <a:lnTo>
                    <a:pt x="11229072" y="0"/>
                  </a:lnTo>
                  <a:lnTo>
                    <a:pt x="11229072" y="1847631"/>
                  </a:lnTo>
                  <a:lnTo>
                    <a:pt x="0" y="1847631"/>
                  </a:lnTo>
                  <a:close/>
                </a:path>
              </a:pathLst>
            </a:custGeom>
            <a:solidFill>
              <a:srgbClr val="000000">
                <a:alpha val="0"/>
              </a:srgbClr>
            </a:solidFill>
          </p:spPr>
        </p:sp>
        <p:sp>
          <p:nvSpPr>
            <p:cNvPr name="TextBox 4" id="4"/>
            <p:cNvSpPr txBox="true"/>
            <p:nvPr/>
          </p:nvSpPr>
          <p:spPr>
            <a:xfrm>
              <a:off x="0" y="-38100"/>
              <a:ext cx="11229072" cy="1885731"/>
            </a:xfrm>
            <a:prstGeom prst="rect">
              <a:avLst/>
            </a:prstGeom>
          </p:spPr>
          <p:txBody>
            <a:bodyPr anchor="ctr" rtlCol="false" tIns="0" lIns="0" bIns="0" rIns="0"/>
            <a:lstStyle/>
            <a:p>
              <a:pPr algn="ctr">
                <a:lnSpc>
                  <a:spcPts val="8736"/>
                </a:lnSpc>
              </a:pPr>
              <a:r>
                <a:rPr lang="en-US" sz="6933" b="true">
                  <a:solidFill>
                    <a:srgbClr val="2A2921"/>
                  </a:solidFill>
                  <a:latin typeface="Montserrat Bold"/>
                  <a:ea typeface="Montserrat Bold"/>
                  <a:cs typeface="Montserrat Bold"/>
                  <a:sym typeface="Montserrat Bold"/>
                </a:rPr>
                <a:t>Our </a:t>
              </a:r>
              <a:r>
                <a:rPr lang="en-US" sz="6933" b="true">
                  <a:solidFill>
                    <a:srgbClr val="2A2921"/>
                  </a:solidFill>
                  <a:latin typeface="Montserrat Bold"/>
                  <a:ea typeface="Montserrat Bold"/>
                  <a:cs typeface="Montserrat Bold"/>
                  <a:sym typeface="Montserrat Bold"/>
                </a:rPr>
                <a:t>Mission</a:t>
              </a:r>
            </a:p>
          </p:txBody>
        </p:sp>
      </p:grpSp>
      <p:grpSp>
        <p:nvGrpSpPr>
          <p:cNvPr name="Group 5" id="5"/>
          <p:cNvGrpSpPr/>
          <p:nvPr/>
        </p:nvGrpSpPr>
        <p:grpSpPr>
          <a:xfrm rot="0">
            <a:off x="10481239" y="2943736"/>
            <a:ext cx="7111948" cy="5981762"/>
            <a:chOff x="0" y="0"/>
            <a:chExt cx="9482597" cy="7975683"/>
          </a:xfrm>
        </p:grpSpPr>
        <p:sp>
          <p:nvSpPr>
            <p:cNvPr name="Freeform 6" id="6"/>
            <p:cNvSpPr/>
            <p:nvPr/>
          </p:nvSpPr>
          <p:spPr>
            <a:xfrm flipH="false" flipV="false" rot="0">
              <a:off x="0" y="0"/>
              <a:ext cx="9482597" cy="7975684"/>
            </a:xfrm>
            <a:custGeom>
              <a:avLst/>
              <a:gdLst/>
              <a:ahLst/>
              <a:cxnLst/>
              <a:rect r="r" b="b" t="t" l="l"/>
              <a:pathLst>
                <a:path h="7975684" w="9482597">
                  <a:moveTo>
                    <a:pt x="0" y="0"/>
                  </a:moveTo>
                  <a:lnTo>
                    <a:pt x="9482597" y="0"/>
                  </a:lnTo>
                  <a:lnTo>
                    <a:pt x="9482597" y="7975684"/>
                  </a:lnTo>
                  <a:lnTo>
                    <a:pt x="0" y="7975684"/>
                  </a:lnTo>
                  <a:close/>
                </a:path>
              </a:pathLst>
            </a:custGeom>
            <a:solidFill>
              <a:srgbClr val="000000">
                <a:alpha val="0"/>
              </a:srgbClr>
            </a:solidFill>
          </p:spPr>
        </p:sp>
        <p:sp>
          <p:nvSpPr>
            <p:cNvPr name="TextBox 7" id="7"/>
            <p:cNvSpPr txBox="true"/>
            <p:nvPr/>
          </p:nvSpPr>
          <p:spPr>
            <a:xfrm>
              <a:off x="0" y="-57150"/>
              <a:ext cx="9482597" cy="8032833"/>
            </a:xfrm>
            <a:prstGeom prst="rect">
              <a:avLst/>
            </a:prstGeom>
          </p:spPr>
          <p:txBody>
            <a:bodyPr anchor="ctr" rtlCol="false" tIns="0" lIns="0" bIns="0" rIns="0"/>
            <a:lstStyle/>
            <a:p>
              <a:pPr algn="ctr">
                <a:lnSpc>
                  <a:spcPts val="4686"/>
                </a:lnSpc>
              </a:pPr>
              <a:r>
                <a:rPr lang="en-US" sz="3348" b="true">
                  <a:solidFill>
                    <a:srgbClr val="5A5A4C"/>
                  </a:solidFill>
                  <a:latin typeface="Montserrat Bold"/>
                  <a:ea typeface="Montserrat Bold"/>
                  <a:cs typeface="Montserrat Bold"/>
                  <a:sym typeface="Montserrat Bold"/>
                </a:rPr>
                <a:t>MSTARS mission is to help children believe in their greatness, feel confident in their identity, and know they are worthy of success. We are dedicated to ensuring that all children, especially those who are often ignored or marginalized, can reach their full potential and soar.</a:t>
              </a:r>
            </a:p>
          </p:txBody>
        </p:sp>
      </p:grpSp>
      <p:pic>
        <p:nvPicPr>
          <p:cNvPr name="Picture 8" id="8">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549" r="500" b="549"/>
          <a:stretch>
            <a:fillRect/>
          </a:stretch>
        </p:blipFill>
        <p:spPr>
          <a:xfrm flipH="false" flipV="false" rot="0">
            <a:off x="287623" y="374247"/>
            <a:ext cx="9529533" cy="9912753"/>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8"/>
                </p:tgtEl>
              </p:cMediaNode>
            </p:video>
          </p:childTnLst>
        </p:cTn>
      </p:par>
    </p:tnLst>
  </p:timing>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62A8BB"/>
        </a:solidFill>
      </p:bgPr>
    </p:bg>
    <p:spTree>
      <p:nvGrpSpPr>
        <p:cNvPr id="1" name=""/>
        <p:cNvGrpSpPr/>
        <p:nvPr/>
      </p:nvGrpSpPr>
      <p:grpSpPr>
        <a:xfrm>
          <a:off x="0" y="0"/>
          <a:ext cx="0" cy="0"/>
          <a:chOff x="0" y="0"/>
          <a:chExt cx="0" cy="0"/>
        </a:xfrm>
      </p:grpSpPr>
      <p:grpSp>
        <p:nvGrpSpPr>
          <p:cNvPr name="Group 2" id="2"/>
          <p:cNvGrpSpPr/>
          <p:nvPr/>
        </p:nvGrpSpPr>
        <p:grpSpPr>
          <a:xfrm rot="0">
            <a:off x="554215" y="0"/>
            <a:ext cx="18283428" cy="1398055"/>
            <a:chOff x="0" y="0"/>
            <a:chExt cx="24377904" cy="1864073"/>
          </a:xfrm>
        </p:grpSpPr>
        <p:sp>
          <p:nvSpPr>
            <p:cNvPr name="Freeform 3" id="3"/>
            <p:cNvSpPr/>
            <p:nvPr/>
          </p:nvSpPr>
          <p:spPr>
            <a:xfrm flipH="false" flipV="false" rot="0">
              <a:off x="0" y="0"/>
              <a:ext cx="24377904" cy="1864073"/>
            </a:xfrm>
            <a:custGeom>
              <a:avLst/>
              <a:gdLst/>
              <a:ahLst/>
              <a:cxnLst/>
              <a:rect r="r" b="b" t="t" l="l"/>
              <a:pathLst>
                <a:path h="1864073" w="24377904">
                  <a:moveTo>
                    <a:pt x="0" y="0"/>
                  </a:moveTo>
                  <a:lnTo>
                    <a:pt x="24377904" y="0"/>
                  </a:lnTo>
                  <a:lnTo>
                    <a:pt x="24377904" y="1864073"/>
                  </a:lnTo>
                  <a:lnTo>
                    <a:pt x="0" y="1864073"/>
                  </a:lnTo>
                  <a:close/>
                </a:path>
              </a:pathLst>
            </a:custGeom>
            <a:solidFill>
              <a:srgbClr val="000000">
                <a:alpha val="0"/>
              </a:srgbClr>
            </a:solidFill>
          </p:spPr>
        </p:sp>
        <p:sp>
          <p:nvSpPr>
            <p:cNvPr name="TextBox 4" id="4"/>
            <p:cNvSpPr txBox="true"/>
            <p:nvPr/>
          </p:nvSpPr>
          <p:spPr>
            <a:xfrm>
              <a:off x="0" y="-47625"/>
              <a:ext cx="24377904" cy="1911698"/>
            </a:xfrm>
            <a:prstGeom prst="rect">
              <a:avLst/>
            </a:prstGeom>
          </p:spPr>
          <p:txBody>
            <a:bodyPr anchor="t" rtlCol="false" tIns="0" lIns="0" bIns="0" rIns="0"/>
            <a:lstStyle/>
            <a:p>
              <a:pPr algn="ctr">
                <a:lnSpc>
                  <a:spcPts val="8819"/>
                </a:lnSpc>
              </a:pPr>
              <a:r>
                <a:rPr lang="en-US" sz="6999" b="true">
                  <a:solidFill>
                    <a:srgbClr val="FFFFFF"/>
                  </a:solidFill>
                  <a:latin typeface="Montserrat Bold"/>
                  <a:ea typeface="Montserrat Bold"/>
                  <a:cs typeface="Montserrat Bold"/>
                  <a:sym typeface="Montserrat Bold"/>
                </a:rPr>
                <a:t>Our </a:t>
              </a:r>
              <a:r>
                <a:rPr lang="en-US" sz="6999" b="true">
                  <a:solidFill>
                    <a:srgbClr val="FFFFFF"/>
                  </a:solidFill>
                  <a:latin typeface="Montserrat Bold"/>
                  <a:ea typeface="Montserrat Bold"/>
                  <a:cs typeface="Montserrat Bold"/>
                  <a:sym typeface="Montserrat Bold"/>
                </a:rPr>
                <a:t>Vision</a:t>
              </a:r>
            </a:p>
          </p:txBody>
        </p:sp>
      </p:grpSp>
      <p:grpSp>
        <p:nvGrpSpPr>
          <p:cNvPr name="Group 5" id="5"/>
          <p:cNvGrpSpPr/>
          <p:nvPr/>
        </p:nvGrpSpPr>
        <p:grpSpPr>
          <a:xfrm rot="0">
            <a:off x="358634" y="3064615"/>
            <a:ext cx="11069721" cy="4451143"/>
            <a:chOff x="0" y="0"/>
            <a:chExt cx="14759627" cy="5934857"/>
          </a:xfrm>
        </p:grpSpPr>
        <p:sp>
          <p:nvSpPr>
            <p:cNvPr name="Freeform 6" id="6"/>
            <p:cNvSpPr/>
            <p:nvPr/>
          </p:nvSpPr>
          <p:spPr>
            <a:xfrm flipH="false" flipV="false" rot="0">
              <a:off x="0" y="0"/>
              <a:ext cx="14759628" cy="5934857"/>
            </a:xfrm>
            <a:custGeom>
              <a:avLst/>
              <a:gdLst/>
              <a:ahLst/>
              <a:cxnLst/>
              <a:rect r="r" b="b" t="t" l="l"/>
              <a:pathLst>
                <a:path h="5934857" w="14759628">
                  <a:moveTo>
                    <a:pt x="0" y="0"/>
                  </a:moveTo>
                  <a:lnTo>
                    <a:pt x="14759628" y="0"/>
                  </a:lnTo>
                  <a:lnTo>
                    <a:pt x="14759628" y="5934857"/>
                  </a:lnTo>
                  <a:lnTo>
                    <a:pt x="0" y="5934857"/>
                  </a:lnTo>
                  <a:close/>
                </a:path>
              </a:pathLst>
            </a:custGeom>
            <a:solidFill>
              <a:srgbClr val="000000">
                <a:alpha val="0"/>
              </a:srgbClr>
            </a:solidFill>
          </p:spPr>
        </p:sp>
        <p:sp>
          <p:nvSpPr>
            <p:cNvPr name="TextBox 7" id="7"/>
            <p:cNvSpPr txBox="true"/>
            <p:nvPr/>
          </p:nvSpPr>
          <p:spPr>
            <a:xfrm>
              <a:off x="0" y="-9525"/>
              <a:ext cx="14759627" cy="5944382"/>
            </a:xfrm>
            <a:prstGeom prst="rect">
              <a:avLst/>
            </a:prstGeom>
          </p:spPr>
          <p:txBody>
            <a:bodyPr anchor="t" rtlCol="false" tIns="0" lIns="0" bIns="0" rIns="0"/>
            <a:lstStyle/>
            <a:p>
              <a:pPr algn="l">
                <a:lnSpc>
                  <a:spcPts val="2898"/>
                </a:lnSpc>
              </a:pPr>
              <a:r>
                <a:rPr lang="en-US" sz="2300" b="true">
                  <a:solidFill>
                    <a:srgbClr val="FFFFFF"/>
                  </a:solidFill>
                  <a:latin typeface="Montserrat Bold"/>
                  <a:ea typeface="Montserrat Bold"/>
                  <a:cs typeface="Montserrat Bold"/>
                  <a:sym typeface="Montserrat Bold"/>
                </a:rPr>
                <a:t>Every child is confident</a:t>
              </a:r>
            </a:p>
            <a:p>
              <a:pPr algn="l" marL="416243" indent="-208121" lvl="1">
                <a:lnSpc>
                  <a:spcPts val="3219"/>
                </a:lnSpc>
              </a:pPr>
              <a:r>
                <a:rPr lang="en-US" b="true" sz="2300">
                  <a:solidFill>
                    <a:srgbClr val="FFFFFF"/>
                  </a:solidFill>
                  <a:latin typeface="Montserrat Bold"/>
                  <a:ea typeface="Montserrat Bold"/>
                  <a:cs typeface="Montserrat Bold"/>
                  <a:sym typeface="Montserrat Bold"/>
                </a:rPr>
                <a:t>MSTARS aims to empower children to believe in themselves and their abilities, helping them overcome any doubts or insecurities.</a:t>
              </a:r>
            </a:p>
            <a:p>
              <a:pPr algn="l">
                <a:lnSpc>
                  <a:spcPts val="3217"/>
                </a:lnSpc>
              </a:pPr>
            </a:p>
            <a:p>
              <a:pPr algn="l">
                <a:lnSpc>
                  <a:spcPts val="2898"/>
                </a:lnSpc>
              </a:pPr>
              <a:r>
                <a:rPr lang="en-US" sz="2300" b="true">
                  <a:solidFill>
                    <a:srgbClr val="FFFFFF"/>
                  </a:solidFill>
                  <a:latin typeface="Montserrat Bold"/>
                  <a:ea typeface="Montserrat Bold"/>
                  <a:cs typeface="Montserrat Bold"/>
                  <a:sym typeface="Montserrat Bold"/>
                </a:rPr>
                <a:t>Every child is inspired</a:t>
              </a:r>
            </a:p>
            <a:p>
              <a:pPr algn="l">
                <a:lnSpc>
                  <a:spcPts val="3217"/>
                </a:lnSpc>
              </a:pPr>
              <a:r>
                <a:rPr lang="en-US" b="true" sz="2300">
                  <a:solidFill>
                    <a:srgbClr val="FFFFFF"/>
                  </a:solidFill>
                  <a:latin typeface="Montserrat Bold"/>
                  <a:ea typeface="Montserrat Bold"/>
                  <a:cs typeface="Montserrat Bold"/>
                  <a:sym typeface="Montserrat Bold"/>
                </a:rPr>
                <a:t>The brand seeks to ignite a sense of inspiration and wonder in children, encouraging them to explore their passions and reach new heights.</a:t>
              </a:r>
            </a:p>
            <a:p>
              <a:pPr algn="l">
                <a:lnSpc>
                  <a:spcPts val="3217"/>
                </a:lnSpc>
              </a:pPr>
            </a:p>
          </p:txBody>
        </p:sp>
      </p:grpSp>
      <p:grpSp>
        <p:nvGrpSpPr>
          <p:cNvPr name="Group 8" id="8"/>
          <p:cNvGrpSpPr/>
          <p:nvPr/>
        </p:nvGrpSpPr>
        <p:grpSpPr>
          <a:xfrm rot="0">
            <a:off x="358634" y="6632032"/>
            <a:ext cx="11009053" cy="5298444"/>
            <a:chOff x="0" y="0"/>
            <a:chExt cx="14678737" cy="7064592"/>
          </a:xfrm>
        </p:grpSpPr>
        <p:sp>
          <p:nvSpPr>
            <p:cNvPr name="Freeform 9" id="9"/>
            <p:cNvSpPr/>
            <p:nvPr/>
          </p:nvSpPr>
          <p:spPr>
            <a:xfrm flipH="false" flipV="false" rot="0">
              <a:off x="0" y="0"/>
              <a:ext cx="14678738" cy="7064592"/>
            </a:xfrm>
            <a:custGeom>
              <a:avLst/>
              <a:gdLst/>
              <a:ahLst/>
              <a:cxnLst/>
              <a:rect r="r" b="b" t="t" l="l"/>
              <a:pathLst>
                <a:path h="7064592" w="14678738">
                  <a:moveTo>
                    <a:pt x="0" y="0"/>
                  </a:moveTo>
                  <a:lnTo>
                    <a:pt x="14678738" y="0"/>
                  </a:lnTo>
                  <a:lnTo>
                    <a:pt x="14678738" y="7064592"/>
                  </a:lnTo>
                  <a:lnTo>
                    <a:pt x="0" y="7064592"/>
                  </a:lnTo>
                  <a:close/>
                </a:path>
              </a:pathLst>
            </a:custGeom>
            <a:solidFill>
              <a:srgbClr val="000000">
                <a:alpha val="0"/>
              </a:srgbClr>
            </a:solidFill>
          </p:spPr>
        </p:sp>
        <p:sp>
          <p:nvSpPr>
            <p:cNvPr name="TextBox 10" id="10"/>
            <p:cNvSpPr txBox="true"/>
            <p:nvPr/>
          </p:nvSpPr>
          <p:spPr>
            <a:xfrm>
              <a:off x="0" y="-9525"/>
              <a:ext cx="14678737" cy="7074117"/>
            </a:xfrm>
            <a:prstGeom prst="rect">
              <a:avLst/>
            </a:prstGeom>
          </p:spPr>
          <p:txBody>
            <a:bodyPr anchor="t" rtlCol="false" tIns="0" lIns="0" bIns="0" rIns="0"/>
            <a:lstStyle/>
            <a:p>
              <a:pPr algn="l">
                <a:lnSpc>
                  <a:spcPts val="2898"/>
                </a:lnSpc>
              </a:pPr>
              <a:r>
                <a:rPr lang="en-US" sz="2300" b="true">
                  <a:solidFill>
                    <a:srgbClr val="FFFFFF"/>
                  </a:solidFill>
                  <a:latin typeface="Montserrat Bold"/>
                  <a:ea typeface="Montserrat Bold"/>
                  <a:cs typeface="Montserrat Bold"/>
                  <a:sym typeface="Montserrat Bold"/>
                </a:rPr>
                <a:t>MSTARS stands for the misfits, the quiet ones</a:t>
              </a:r>
            </a:p>
            <a:p>
              <a:pPr algn="l" marL="416243" indent="-208121" lvl="1">
                <a:lnSpc>
                  <a:spcPts val="3219"/>
                </a:lnSpc>
              </a:pPr>
              <a:r>
                <a:rPr lang="en-US" b="true" sz="2300">
                  <a:solidFill>
                    <a:srgbClr val="FFFFFF"/>
                  </a:solidFill>
                  <a:latin typeface="Montserrat Bold"/>
                  <a:ea typeface="Montserrat Bold"/>
                  <a:cs typeface="Montserrat Bold"/>
                  <a:sym typeface="Montserrat Bold"/>
                </a:rPr>
                <a:t>The brand caters to children who may not fit the traditional mold, providing them with the support and resources they need to thrive and shine.</a:t>
              </a:r>
            </a:p>
            <a:p>
              <a:pPr algn="l">
                <a:lnSpc>
                  <a:spcPts val="2898"/>
                </a:lnSpc>
              </a:pPr>
            </a:p>
            <a:p>
              <a:pPr algn="l">
                <a:lnSpc>
                  <a:spcPts val="2898"/>
                </a:lnSpc>
              </a:pPr>
              <a:r>
                <a:rPr lang="en-US" sz="2300" b="true">
                  <a:solidFill>
                    <a:srgbClr val="FFFFFF"/>
                  </a:solidFill>
                  <a:latin typeface="Montserrat Bold"/>
                  <a:ea typeface="Montserrat Bold"/>
                  <a:cs typeface="Montserrat Bold"/>
                  <a:sym typeface="Montserrat Bold"/>
                </a:rPr>
                <a:t>Believe they can fly</a:t>
              </a:r>
            </a:p>
            <a:p>
              <a:pPr algn="l" marL="416243" indent="-208121" lvl="1">
                <a:lnSpc>
                  <a:spcPts val="3219"/>
                </a:lnSpc>
              </a:pPr>
              <a:r>
                <a:rPr lang="en-US" b="true" sz="2300">
                  <a:solidFill>
                    <a:srgbClr val="FFFFFF"/>
                  </a:solidFill>
                  <a:latin typeface="Montserrat Bold"/>
                  <a:ea typeface="Montserrat Bold"/>
                  <a:cs typeface="Montserrat Bold"/>
                  <a:sym typeface="Montserrat Bold"/>
                </a:rPr>
                <a:t>MSTARS empowers children to reach for the stars, to dream big, and to believe that they can accomplish anything they set their minds to.</a:t>
              </a:r>
            </a:p>
          </p:txBody>
        </p:sp>
      </p:grpSp>
      <p:grpSp>
        <p:nvGrpSpPr>
          <p:cNvPr name="Group 11" id="11"/>
          <p:cNvGrpSpPr/>
          <p:nvPr/>
        </p:nvGrpSpPr>
        <p:grpSpPr>
          <a:xfrm rot="0">
            <a:off x="358634" y="334477"/>
            <a:ext cx="10665930" cy="3012786"/>
            <a:chOff x="0" y="0"/>
            <a:chExt cx="14221240" cy="4017048"/>
          </a:xfrm>
        </p:grpSpPr>
        <p:sp>
          <p:nvSpPr>
            <p:cNvPr name="Freeform 12" id="12"/>
            <p:cNvSpPr/>
            <p:nvPr/>
          </p:nvSpPr>
          <p:spPr>
            <a:xfrm flipH="false" flipV="false" rot="0">
              <a:off x="0" y="0"/>
              <a:ext cx="14221240" cy="4017049"/>
            </a:xfrm>
            <a:custGeom>
              <a:avLst/>
              <a:gdLst/>
              <a:ahLst/>
              <a:cxnLst/>
              <a:rect r="r" b="b" t="t" l="l"/>
              <a:pathLst>
                <a:path h="4017049" w="14221240">
                  <a:moveTo>
                    <a:pt x="0" y="0"/>
                  </a:moveTo>
                  <a:lnTo>
                    <a:pt x="14221240" y="0"/>
                  </a:lnTo>
                  <a:lnTo>
                    <a:pt x="14221240" y="4017049"/>
                  </a:lnTo>
                  <a:lnTo>
                    <a:pt x="0" y="4017049"/>
                  </a:lnTo>
                  <a:close/>
                </a:path>
              </a:pathLst>
            </a:custGeom>
            <a:solidFill>
              <a:srgbClr val="000000">
                <a:alpha val="0"/>
              </a:srgbClr>
            </a:solidFill>
          </p:spPr>
        </p:sp>
        <p:sp>
          <p:nvSpPr>
            <p:cNvPr name="TextBox 13" id="13"/>
            <p:cNvSpPr txBox="true"/>
            <p:nvPr/>
          </p:nvSpPr>
          <p:spPr>
            <a:xfrm>
              <a:off x="0" y="-9525"/>
              <a:ext cx="14221240" cy="4026573"/>
            </a:xfrm>
            <a:prstGeom prst="rect">
              <a:avLst/>
            </a:prstGeom>
          </p:spPr>
          <p:txBody>
            <a:bodyPr anchor="t" rtlCol="false" tIns="0" lIns="0" bIns="0" rIns="0"/>
            <a:lstStyle/>
            <a:p>
              <a:pPr algn="l">
                <a:lnSpc>
                  <a:spcPts val="2898"/>
                </a:lnSpc>
              </a:pPr>
            </a:p>
            <a:p>
              <a:pPr algn="l">
                <a:lnSpc>
                  <a:spcPts val="3217"/>
                </a:lnSpc>
              </a:pPr>
            </a:p>
            <a:p>
              <a:pPr algn="l">
                <a:lnSpc>
                  <a:spcPts val="3217"/>
                </a:lnSpc>
              </a:pPr>
              <a:r>
                <a:rPr lang="en-US" sz="2300" b="true">
                  <a:solidFill>
                    <a:srgbClr val="FFFFFF"/>
                  </a:solidFill>
                  <a:latin typeface="Montserrat Bold"/>
                  <a:ea typeface="Montserrat Bold"/>
                  <a:cs typeface="Montserrat Bold"/>
                  <a:sym typeface="Montserrat Bold"/>
                </a:rPr>
                <a:t>Every child is represented</a:t>
              </a:r>
            </a:p>
            <a:p>
              <a:pPr algn="l" marL="416243" indent="-208121" lvl="1">
                <a:lnSpc>
                  <a:spcPts val="3219"/>
                </a:lnSpc>
              </a:pPr>
              <a:r>
                <a:rPr lang="en-US" b="true" sz="2300">
                  <a:solidFill>
                    <a:srgbClr val="FFFFFF"/>
                  </a:solidFill>
                  <a:latin typeface="Montserrat Bold"/>
                  <a:ea typeface="Montserrat Bold"/>
                  <a:cs typeface="Montserrat Bold"/>
                  <a:sym typeface="Montserrat Bold"/>
                </a:rPr>
                <a:t>MSTARS celebrates the diversity of children, ensuring that all young individuals, regardless of their background or identity, feel seen, heard, and valued.</a:t>
              </a:r>
            </a:p>
          </p:txBody>
        </p:sp>
      </p:grpSp>
      <p:sp>
        <p:nvSpPr>
          <p:cNvPr name="Freeform 14" id="14"/>
          <p:cNvSpPr/>
          <p:nvPr/>
        </p:nvSpPr>
        <p:spPr>
          <a:xfrm flipH="false" flipV="false" rot="0">
            <a:off x="12489416" y="6132477"/>
            <a:ext cx="5197081" cy="4475854"/>
          </a:xfrm>
          <a:custGeom>
            <a:avLst/>
            <a:gdLst/>
            <a:ahLst/>
            <a:cxnLst/>
            <a:rect r="r" b="b" t="t" l="l"/>
            <a:pathLst>
              <a:path h="4475854" w="5197081">
                <a:moveTo>
                  <a:pt x="0" y="0"/>
                </a:moveTo>
                <a:lnTo>
                  <a:pt x="5197082" y="0"/>
                </a:lnTo>
                <a:lnTo>
                  <a:pt x="5197082" y="4475853"/>
                </a:lnTo>
                <a:lnTo>
                  <a:pt x="0" y="4475853"/>
                </a:lnTo>
                <a:lnTo>
                  <a:pt x="0" y="0"/>
                </a:lnTo>
                <a:close/>
              </a:path>
            </a:pathLst>
          </a:custGeom>
          <a:blipFill>
            <a:blip r:embed="rId3"/>
            <a:stretch>
              <a:fillRect l="-11242" t="0" r="-17972" b="0"/>
            </a:stretch>
          </a:blipFill>
        </p:spPr>
      </p:sp>
      <p:sp>
        <p:nvSpPr>
          <p:cNvPr name="Freeform 15" id="15"/>
          <p:cNvSpPr/>
          <p:nvPr/>
        </p:nvSpPr>
        <p:spPr>
          <a:xfrm flipH="false" flipV="false" rot="0">
            <a:off x="12489416" y="830624"/>
            <a:ext cx="5197081" cy="5197081"/>
          </a:xfrm>
          <a:custGeom>
            <a:avLst/>
            <a:gdLst/>
            <a:ahLst/>
            <a:cxnLst/>
            <a:rect r="r" b="b" t="t" l="l"/>
            <a:pathLst>
              <a:path h="5197081" w="5197081">
                <a:moveTo>
                  <a:pt x="0" y="0"/>
                </a:moveTo>
                <a:lnTo>
                  <a:pt x="5197082" y="0"/>
                </a:lnTo>
                <a:lnTo>
                  <a:pt x="5197082" y="5197081"/>
                </a:lnTo>
                <a:lnTo>
                  <a:pt x="0" y="5197081"/>
                </a:lnTo>
                <a:lnTo>
                  <a:pt x="0" y="0"/>
                </a:lnTo>
                <a:close/>
              </a:path>
            </a:pathLst>
          </a:custGeom>
          <a:blipFill>
            <a:blip r:embed="rId4"/>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14196" y="714196"/>
            <a:ext cx="5730712" cy="8856036"/>
            <a:chOff x="0" y="0"/>
            <a:chExt cx="7640950" cy="11808048"/>
          </a:xfrm>
        </p:grpSpPr>
        <p:sp>
          <p:nvSpPr>
            <p:cNvPr name="Freeform 3" id="3"/>
            <p:cNvSpPr/>
            <p:nvPr/>
          </p:nvSpPr>
          <p:spPr>
            <a:xfrm flipH="false" flipV="false" rot="0">
              <a:off x="0" y="0"/>
              <a:ext cx="7640955" cy="11808079"/>
            </a:xfrm>
            <a:custGeom>
              <a:avLst/>
              <a:gdLst/>
              <a:ahLst/>
              <a:cxnLst/>
              <a:rect r="r" b="b" t="t" l="l"/>
              <a:pathLst>
                <a:path h="11808079" w="7640955">
                  <a:moveTo>
                    <a:pt x="0" y="0"/>
                  </a:moveTo>
                  <a:lnTo>
                    <a:pt x="7640955" y="0"/>
                  </a:lnTo>
                  <a:lnTo>
                    <a:pt x="7640955" y="11808079"/>
                  </a:lnTo>
                  <a:lnTo>
                    <a:pt x="0" y="11808079"/>
                  </a:lnTo>
                  <a:close/>
                </a:path>
              </a:pathLst>
            </a:custGeom>
            <a:solidFill>
              <a:srgbClr val="0484B4"/>
            </a:solidFill>
          </p:spPr>
        </p:sp>
      </p:grpSp>
      <p:grpSp>
        <p:nvGrpSpPr>
          <p:cNvPr name="Group 4" id="4"/>
          <p:cNvGrpSpPr/>
          <p:nvPr/>
        </p:nvGrpSpPr>
        <p:grpSpPr>
          <a:xfrm rot="0">
            <a:off x="6444909" y="127420"/>
            <a:ext cx="11451090" cy="1802559"/>
            <a:chOff x="0" y="0"/>
            <a:chExt cx="15268120" cy="2403412"/>
          </a:xfrm>
        </p:grpSpPr>
        <p:sp>
          <p:nvSpPr>
            <p:cNvPr name="Freeform 5" id="5"/>
            <p:cNvSpPr/>
            <p:nvPr/>
          </p:nvSpPr>
          <p:spPr>
            <a:xfrm flipH="false" flipV="false" rot="0">
              <a:off x="0" y="0"/>
              <a:ext cx="15268121" cy="2403412"/>
            </a:xfrm>
            <a:custGeom>
              <a:avLst/>
              <a:gdLst/>
              <a:ahLst/>
              <a:cxnLst/>
              <a:rect r="r" b="b" t="t" l="l"/>
              <a:pathLst>
                <a:path h="2403412" w="15268121">
                  <a:moveTo>
                    <a:pt x="0" y="0"/>
                  </a:moveTo>
                  <a:lnTo>
                    <a:pt x="15268121" y="0"/>
                  </a:lnTo>
                  <a:lnTo>
                    <a:pt x="15268121" y="2403412"/>
                  </a:lnTo>
                  <a:lnTo>
                    <a:pt x="0" y="2403412"/>
                  </a:lnTo>
                  <a:close/>
                </a:path>
              </a:pathLst>
            </a:custGeom>
            <a:solidFill>
              <a:srgbClr val="000000">
                <a:alpha val="0"/>
              </a:srgbClr>
            </a:solidFill>
          </p:spPr>
        </p:sp>
        <p:sp>
          <p:nvSpPr>
            <p:cNvPr name="TextBox 6" id="6"/>
            <p:cNvSpPr txBox="true"/>
            <p:nvPr/>
          </p:nvSpPr>
          <p:spPr>
            <a:xfrm>
              <a:off x="0" y="-47625"/>
              <a:ext cx="15268120" cy="2451037"/>
            </a:xfrm>
            <a:prstGeom prst="rect">
              <a:avLst/>
            </a:prstGeom>
          </p:spPr>
          <p:txBody>
            <a:bodyPr anchor="ctr" rtlCol="false" tIns="0" lIns="0" bIns="0" rIns="0"/>
            <a:lstStyle/>
            <a:p>
              <a:pPr algn="ctr">
                <a:lnSpc>
                  <a:spcPts val="11342"/>
                </a:lnSpc>
              </a:pPr>
              <a:r>
                <a:rPr lang="en-US" sz="9000" b="true">
                  <a:solidFill>
                    <a:srgbClr val="2A2921"/>
                  </a:solidFill>
                  <a:latin typeface="Montserrat Bold"/>
                  <a:ea typeface="Montserrat Bold"/>
                  <a:cs typeface="Montserrat Bold"/>
                  <a:sym typeface="Montserrat Bold"/>
                </a:rPr>
                <a:t>Brand Identity</a:t>
              </a:r>
            </a:p>
          </p:txBody>
        </p:sp>
      </p:grpSp>
      <p:grpSp>
        <p:nvGrpSpPr>
          <p:cNvPr name="Group 7" id="7"/>
          <p:cNvGrpSpPr/>
          <p:nvPr/>
        </p:nvGrpSpPr>
        <p:grpSpPr>
          <a:xfrm rot="0">
            <a:off x="7731651" y="1403021"/>
            <a:ext cx="8877606" cy="4225266"/>
            <a:chOff x="0" y="0"/>
            <a:chExt cx="9053915" cy="4309180"/>
          </a:xfrm>
        </p:grpSpPr>
        <p:sp>
          <p:nvSpPr>
            <p:cNvPr name="Freeform 8" id="8"/>
            <p:cNvSpPr/>
            <p:nvPr/>
          </p:nvSpPr>
          <p:spPr>
            <a:xfrm flipH="false" flipV="false" rot="0">
              <a:off x="0" y="0"/>
              <a:ext cx="9053916" cy="4309180"/>
            </a:xfrm>
            <a:custGeom>
              <a:avLst/>
              <a:gdLst/>
              <a:ahLst/>
              <a:cxnLst/>
              <a:rect r="r" b="b" t="t" l="l"/>
              <a:pathLst>
                <a:path h="4309180" w="9053916">
                  <a:moveTo>
                    <a:pt x="0" y="0"/>
                  </a:moveTo>
                  <a:lnTo>
                    <a:pt x="9053916" y="0"/>
                  </a:lnTo>
                  <a:lnTo>
                    <a:pt x="9053916" y="4309180"/>
                  </a:lnTo>
                  <a:lnTo>
                    <a:pt x="0" y="4309180"/>
                  </a:lnTo>
                  <a:close/>
                </a:path>
              </a:pathLst>
            </a:custGeom>
            <a:solidFill>
              <a:srgbClr val="000000">
                <a:alpha val="0"/>
              </a:srgbClr>
            </a:solidFill>
          </p:spPr>
        </p:sp>
        <p:sp>
          <p:nvSpPr>
            <p:cNvPr name="TextBox 9" id="9"/>
            <p:cNvSpPr txBox="true"/>
            <p:nvPr/>
          </p:nvSpPr>
          <p:spPr>
            <a:xfrm>
              <a:off x="0" y="-66675"/>
              <a:ext cx="9053915" cy="4375855"/>
            </a:xfrm>
            <a:prstGeom prst="rect">
              <a:avLst/>
            </a:prstGeom>
          </p:spPr>
          <p:txBody>
            <a:bodyPr anchor="ctr" rtlCol="false" tIns="0" lIns="0" bIns="0" rIns="0"/>
            <a:lstStyle/>
            <a:p>
              <a:pPr algn="ctr">
                <a:lnSpc>
                  <a:spcPts val="4618"/>
                </a:lnSpc>
              </a:pPr>
              <a:r>
                <a:rPr lang="en-US" sz="3300" b="true">
                  <a:solidFill>
                    <a:srgbClr val="5A5A4C"/>
                  </a:solidFill>
                  <a:latin typeface="Montserrat Bold"/>
                  <a:ea typeface="Montserrat Bold"/>
                  <a:cs typeface="Montserrat Bold"/>
                  <a:sym typeface="Montserrat Bold"/>
                </a:rPr>
                <a:t>MSTARS uses bold, vibrant visuals that feel both fun and powerful. The brand's voice is inspiring, playful, and affirming, aiming to connect with its target audience of children and empower them to embrace their uniqueness.</a:t>
              </a:r>
            </a:p>
          </p:txBody>
        </p:sp>
      </p:grpSp>
      <p:sp>
        <p:nvSpPr>
          <p:cNvPr name="Freeform 10" id="10"/>
          <p:cNvSpPr/>
          <p:nvPr/>
        </p:nvSpPr>
        <p:spPr>
          <a:xfrm flipH="false" flipV="false" rot="0">
            <a:off x="1028700" y="-413150"/>
            <a:ext cx="7654176" cy="11488444"/>
          </a:xfrm>
          <a:custGeom>
            <a:avLst/>
            <a:gdLst/>
            <a:ahLst/>
            <a:cxnLst/>
            <a:rect r="r" b="b" t="t" l="l"/>
            <a:pathLst>
              <a:path h="11488444" w="7654176">
                <a:moveTo>
                  <a:pt x="0" y="0"/>
                </a:moveTo>
                <a:lnTo>
                  <a:pt x="7654176" y="0"/>
                </a:lnTo>
                <a:lnTo>
                  <a:pt x="7654176" y="11488444"/>
                </a:lnTo>
                <a:lnTo>
                  <a:pt x="0" y="11488444"/>
                </a:lnTo>
                <a:lnTo>
                  <a:pt x="0" y="0"/>
                </a:lnTo>
                <a:close/>
              </a:path>
            </a:pathLst>
          </a:custGeom>
          <a:blipFill>
            <a:blip r:embed="rId3"/>
            <a:stretch>
              <a:fillRect l="0" t="0" r="0" b="0"/>
            </a:stretch>
          </a:blipFill>
        </p:spPr>
      </p:sp>
      <p:sp>
        <p:nvSpPr>
          <p:cNvPr name="Freeform 11" id="11"/>
          <p:cNvSpPr/>
          <p:nvPr/>
        </p:nvSpPr>
        <p:spPr>
          <a:xfrm flipH="false" flipV="false" rot="0">
            <a:off x="9088790" y="5143500"/>
            <a:ext cx="8170510" cy="5447007"/>
          </a:xfrm>
          <a:custGeom>
            <a:avLst/>
            <a:gdLst/>
            <a:ahLst/>
            <a:cxnLst/>
            <a:rect r="r" b="b" t="t" l="l"/>
            <a:pathLst>
              <a:path h="5447007" w="8170510">
                <a:moveTo>
                  <a:pt x="0" y="0"/>
                </a:moveTo>
                <a:lnTo>
                  <a:pt x="8170510" y="0"/>
                </a:lnTo>
                <a:lnTo>
                  <a:pt x="8170510" y="5447007"/>
                </a:lnTo>
                <a:lnTo>
                  <a:pt x="0" y="5447007"/>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421445" y="136578"/>
            <a:ext cx="11870003" cy="1242513"/>
            <a:chOff x="0" y="0"/>
            <a:chExt cx="15826670" cy="1656684"/>
          </a:xfrm>
        </p:grpSpPr>
        <p:sp>
          <p:nvSpPr>
            <p:cNvPr name="Freeform 3" id="3"/>
            <p:cNvSpPr/>
            <p:nvPr/>
          </p:nvSpPr>
          <p:spPr>
            <a:xfrm flipH="false" flipV="false" rot="0">
              <a:off x="0" y="0"/>
              <a:ext cx="15826671" cy="1656684"/>
            </a:xfrm>
            <a:custGeom>
              <a:avLst/>
              <a:gdLst/>
              <a:ahLst/>
              <a:cxnLst/>
              <a:rect r="r" b="b" t="t" l="l"/>
              <a:pathLst>
                <a:path h="1656684" w="15826671">
                  <a:moveTo>
                    <a:pt x="0" y="0"/>
                  </a:moveTo>
                  <a:lnTo>
                    <a:pt x="15826671" y="0"/>
                  </a:lnTo>
                  <a:lnTo>
                    <a:pt x="15826671" y="1656684"/>
                  </a:lnTo>
                  <a:lnTo>
                    <a:pt x="0" y="1656684"/>
                  </a:lnTo>
                  <a:close/>
                </a:path>
              </a:pathLst>
            </a:custGeom>
            <a:solidFill>
              <a:srgbClr val="000000">
                <a:alpha val="0"/>
              </a:srgbClr>
            </a:solidFill>
          </p:spPr>
        </p:sp>
        <p:sp>
          <p:nvSpPr>
            <p:cNvPr name="TextBox 4" id="4"/>
            <p:cNvSpPr txBox="true"/>
            <p:nvPr/>
          </p:nvSpPr>
          <p:spPr>
            <a:xfrm>
              <a:off x="0" y="-38100"/>
              <a:ext cx="15826670" cy="1694784"/>
            </a:xfrm>
            <a:prstGeom prst="rect">
              <a:avLst/>
            </a:prstGeom>
          </p:spPr>
          <p:txBody>
            <a:bodyPr anchor="t" rtlCol="false" tIns="0" lIns="0" bIns="0" rIns="0"/>
            <a:lstStyle/>
            <a:p>
              <a:pPr algn="ctr">
                <a:lnSpc>
                  <a:spcPts val="7831"/>
                </a:lnSpc>
              </a:pPr>
              <a:r>
                <a:rPr lang="en-US" sz="6216">
                  <a:solidFill>
                    <a:srgbClr val="2A2921"/>
                  </a:solidFill>
                  <a:latin typeface="Montserrat"/>
                  <a:ea typeface="Montserrat"/>
                  <a:cs typeface="Montserrat"/>
                  <a:sym typeface="Montserrat"/>
                </a:rPr>
                <a:t>Core Values</a:t>
              </a:r>
            </a:p>
          </p:txBody>
        </p:sp>
      </p:grpSp>
      <p:grpSp>
        <p:nvGrpSpPr>
          <p:cNvPr name="Group 5" id="5"/>
          <p:cNvGrpSpPr/>
          <p:nvPr/>
        </p:nvGrpSpPr>
        <p:grpSpPr>
          <a:xfrm rot="0">
            <a:off x="392739" y="1752635"/>
            <a:ext cx="5185066" cy="689869"/>
            <a:chOff x="0" y="0"/>
            <a:chExt cx="6913422" cy="919826"/>
          </a:xfrm>
        </p:grpSpPr>
        <p:sp>
          <p:nvSpPr>
            <p:cNvPr name="Freeform 6" id="6"/>
            <p:cNvSpPr/>
            <p:nvPr/>
          </p:nvSpPr>
          <p:spPr>
            <a:xfrm flipH="false" flipV="false" rot="0">
              <a:off x="0" y="0"/>
              <a:ext cx="6913422" cy="919826"/>
            </a:xfrm>
            <a:custGeom>
              <a:avLst/>
              <a:gdLst/>
              <a:ahLst/>
              <a:cxnLst/>
              <a:rect r="r" b="b" t="t" l="l"/>
              <a:pathLst>
                <a:path h="919826" w="6913422">
                  <a:moveTo>
                    <a:pt x="0" y="0"/>
                  </a:moveTo>
                  <a:lnTo>
                    <a:pt x="6913422" y="0"/>
                  </a:lnTo>
                  <a:lnTo>
                    <a:pt x="6913422" y="919826"/>
                  </a:lnTo>
                  <a:lnTo>
                    <a:pt x="0" y="919826"/>
                  </a:lnTo>
                  <a:close/>
                </a:path>
              </a:pathLst>
            </a:custGeom>
            <a:solidFill>
              <a:srgbClr val="000000">
                <a:alpha val="0"/>
              </a:srgbClr>
            </a:solidFill>
          </p:spPr>
        </p:sp>
        <p:sp>
          <p:nvSpPr>
            <p:cNvPr name="TextBox 7" id="7"/>
            <p:cNvSpPr txBox="true"/>
            <p:nvPr/>
          </p:nvSpPr>
          <p:spPr>
            <a:xfrm>
              <a:off x="0" y="-19050"/>
              <a:ext cx="6913422" cy="938876"/>
            </a:xfrm>
            <a:prstGeom prst="rect">
              <a:avLst/>
            </a:prstGeom>
          </p:spPr>
          <p:txBody>
            <a:bodyPr anchor="t" rtlCol="false" tIns="0" lIns="0" bIns="0" rIns="0"/>
            <a:lstStyle/>
            <a:p>
              <a:pPr algn="l">
                <a:lnSpc>
                  <a:spcPts val="4212"/>
                </a:lnSpc>
              </a:pPr>
              <a:r>
                <a:rPr lang="en-US" sz="3343" b="true">
                  <a:solidFill>
                    <a:srgbClr val="2A2921"/>
                  </a:solidFill>
                  <a:latin typeface="Montserrat Bold"/>
                  <a:ea typeface="Montserrat Bold"/>
                  <a:cs typeface="Montserrat Bold"/>
                  <a:sym typeface="Montserrat Bold"/>
                </a:rPr>
                <a:t>Empowerment</a:t>
              </a:r>
            </a:p>
          </p:txBody>
        </p:sp>
      </p:grpSp>
      <p:grpSp>
        <p:nvGrpSpPr>
          <p:cNvPr name="Group 8" id="8"/>
          <p:cNvGrpSpPr/>
          <p:nvPr/>
        </p:nvGrpSpPr>
        <p:grpSpPr>
          <a:xfrm rot="0">
            <a:off x="392739" y="2442505"/>
            <a:ext cx="5773536" cy="2126520"/>
            <a:chOff x="0" y="0"/>
            <a:chExt cx="7698048" cy="2835360"/>
          </a:xfrm>
        </p:grpSpPr>
        <p:sp>
          <p:nvSpPr>
            <p:cNvPr name="Freeform 9" id="9"/>
            <p:cNvSpPr/>
            <p:nvPr/>
          </p:nvSpPr>
          <p:spPr>
            <a:xfrm flipH="false" flipV="false" rot="0">
              <a:off x="0" y="0"/>
              <a:ext cx="7698048" cy="2835360"/>
            </a:xfrm>
            <a:custGeom>
              <a:avLst/>
              <a:gdLst/>
              <a:ahLst/>
              <a:cxnLst/>
              <a:rect r="r" b="b" t="t" l="l"/>
              <a:pathLst>
                <a:path h="2835360" w="7698048">
                  <a:moveTo>
                    <a:pt x="0" y="0"/>
                  </a:moveTo>
                  <a:lnTo>
                    <a:pt x="7698048" y="0"/>
                  </a:lnTo>
                  <a:lnTo>
                    <a:pt x="7698048" y="2835360"/>
                  </a:lnTo>
                  <a:lnTo>
                    <a:pt x="0" y="2835360"/>
                  </a:lnTo>
                  <a:close/>
                </a:path>
              </a:pathLst>
            </a:custGeom>
            <a:solidFill>
              <a:srgbClr val="000000">
                <a:alpha val="0"/>
              </a:srgbClr>
            </a:solidFill>
          </p:spPr>
        </p:sp>
        <p:sp>
          <p:nvSpPr>
            <p:cNvPr name="TextBox 10" id="10"/>
            <p:cNvSpPr txBox="true"/>
            <p:nvPr/>
          </p:nvSpPr>
          <p:spPr>
            <a:xfrm>
              <a:off x="0" y="-57150"/>
              <a:ext cx="7698048" cy="2892510"/>
            </a:xfrm>
            <a:prstGeom prst="rect">
              <a:avLst/>
            </a:prstGeom>
          </p:spPr>
          <p:txBody>
            <a:bodyPr anchor="t" rtlCol="false" tIns="0" lIns="0" bIns="0" rIns="0"/>
            <a:lstStyle/>
            <a:p>
              <a:pPr algn="l">
                <a:lnSpc>
                  <a:spcPts val="4189"/>
                </a:lnSpc>
              </a:pPr>
              <a:r>
                <a:rPr lang="en-US" sz="2992" b="true">
                  <a:solidFill>
                    <a:srgbClr val="5A5A4C"/>
                  </a:solidFill>
                  <a:latin typeface="Montserrat Bold"/>
                  <a:ea typeface="Montserrat Bold"/>
                  <a:cs typeface="Montserrat Bold"/>
                  <a:sym typeface="Montserrat Bold"/>
                </a:rPr>
                <a:t>Empowering children to believe in their greatness &amp; reach their full potential.</a:t>
              </a:r>
            </a:p>
          </p:txBody>
        </p:sp>
      </p:grpSp>
      <p:grpSp>
        <p:nvGrpSpPr>
          <p:cNvPr name="Group 11" id="11"/>
          <p:cNvGrpSpPr/>
          <p:nvPr/>
        </p:nvGrpSpPr>
        <p:grpSpPr>
          <a:xfrm rot="0">
            <a:off x="392739" y="7840160"/>
            <a:ext cx="5185067" cy="534754"/>
            <a:chOff x="0" y="0"/>
            <a:chExt cx="6913422" cy="713006"/>
          </a:xfrm>
        </p:grpSpPr>
        <p:sp>
          <p:nvSpPr>
            <p:cNvPr name="Freeform 12" id="12"/>
            <p:cNvSpPr/>
            <p:nvPr/>
          </p:nvSpPr>
          <p:spPr>
            <a:xfrm flipH="false" flipV="false" rot="0">
              <a:off x="0" y="0"/>
              <a:ext cx="6913422" cy="713006"/>
            </a:xfrm>
            <a:custGeom>
              <a:avLst/>
              <a:gdLst/>
              <a:ahLst/>
              <a:cxnLst/>
              <a:rect r="r" b="b" t="t" l="l"/>
              <a:pathLst>
                <a:path h="713006" w="6913422">
                  <a:moveTo>
                    <a:pt x="0" y="0"/>
                  </a:moveTo>
                  <a:lnTo>
                    <a:pt x="6913422" y="0"/>
                  </a:lnTo>
                  <a:lnTo>
                    <a:pt x="6913422" y="713006"/>
                  </a:lnTo>
                  <a:lnTo>
                    <a:pt x="0" y="713006"/>
                  </a:lnTo>
                  <a:close/>
                </a:path>
              </a:pathLst>
            </a:custGeom>
            <a:solidFill>
              <a:srgbClr val="000000">
                <a:alpha val="0"/>
              </a:srgbClr>
            </a:solidFill>
          </p:spPr>
        </p:sp>
        <p:sp>
          <p:nvSpPr>
            <p:cNvPr name="TextBox 13" id="13"/>
            <p:cNvSpPr txBox="true"/>
            <p:nvPr/>
          </p:nvSpPr>
          <p:spPr>
            <a:xfrm>
              <a:off x="0" y="-19050"/>
              <a:ext cx="6913422" cy="732056"/>
            </a:xfrm>
            <a:prstGeom prst="rect">
              <a:avLst/>
            </a:prstGeom>
          </p:spPr>
          <p:txBody>
            <a:bodyPr anchor="t" rtlCol="false" tIns="0" lIns="0" bIns="0" rIns="0"/>
            <a:lstStyle/>
            <a:p>
              <a:pPr algn="l">
                <a:lnSpc>
                  <a:spcPts val="4212"/>
                </a:lnSpc>
              </a:pPr>
              <a:r>
                <a:rPr lang="en-US" sz="3343" b="true">
                  <a:solidFill>
                    <a:srgbClr val="2A2921"/>
                  </a:solidFill>
                  <a:latin typeface="Montserrat Bold"/>
                  <a:ea typeface="Montserrat Bold"/>
                  <a:cs typeface="Montserrat Bold"/>
                  <a:sym typeface="Montserrat Bold"/>
                </a:rPr>
                <a:t>Representation</a:t>
              </a:r>
            </a:p>
          </p:txBody>
        </p:sp>
      </p:grpSp>
      <p:grpSp>
        <p:nvGrpSpPr>
          <p:cNvPr name="Group 14" id="14"/>
          <p:cNvGrpSpPr/>
          <p:nvPr/>
        </p:nvGrpSpPr>
        <p:grpSpPr>
          <a:xfrm rot="0">
            <a:off x="392739" y="8374915"/>
            <a:ext cx="6463547" cy="1912085"/>
            <a:chOff x="0" y="0"/>
            <a:chExt cx="8618063" cy="2549447"/>
          </a:xfrm>
        </p:grpSpPr>
        <p:sp>
          <p:nvSpPr>
            <p:cNvPr name="Freeform 15" id="15"/>
            <p:cNvSpPr/>
            <p:nvPr/>
          </p:nvSpPr>
          <p:spPr>
            <a:xfrm flipH="false" flipV="false" rot="0">
              <a:off x="0" y="0"/>
              <a:ext cx="8618063" cy="2549447"/>
            </a:xfrm>
            <a:custGeom>
              <a:avLst/>
              <a:gdLst/>
              <a:ahLst/>
              <a:cxnLst/>
              <a:rect r="r" b="b" t="t" l="l"/>
              <a:pathLst>
                <a:path h="2549447" w="8618063">
                  <a:moveTo>
                    <a:pt x="0" y="0"/>
                  </a:moveTo>
                  <a:lnTo>
                    <a:pt x="8618063" y="0"/>
                  </a:lnTo>
                  <a:lnTo>
                    <a:pt x="8618063" y="2549447"/>
                  </a:lnTo>
                  <a:lnTo>
                    <a:pt x="0" y="2549447"/>
                  </a:lnTo>
                  <a:close/>
                </a:path>
              </a:pathLst>
            </a:custGeom>
            <a:solidFill>
              <a:srgbClr val="000000">
                <a:alpha val="0"/>
              </a:srgbClr>
            </a:solidFill>
          </p:spPr>
        </p:sp>
        <p:sp>
          <p:nvSpPr>
            <p:cNvPr name="TextBox 16" id="16"/>
            <p:cNvSpPr txBox="true"/>
            <p:nvPr/>
          </p:nvSpPr>
          <p:spPr>
            <a:xfrm>
              <a:off x="0" y="-57150"/>
              <a:ext cx="8618063" cy="2606597"/>
            </a:xfrm>
            <a:prstGeom prst="rect">
              <a:avLst/>
            </a:prstGeom>
          </p:spPr>
          <p:txBody>
            <a:bodyPr anchor="t" rtlCol="false" tIns="0" lIns="0" bIns="0" rIns="0"/>
            <a:lstStyle/>
            <a:p>
              <a:pPr algn="l">
                <a:lnSpc>
                  <a:spcPts val="4189"/>
                </a:lnSpc>
              </a:pPr>
              <a:r>
                <a:rPr lang="en-US" sz="2992" b="true">
                  <a:solidFill>
                    <a:srgbClr val="5A5A4C"/>
                  </a:solidFill>
                  <a:latin typeface="Montserrat Bold"/>
                  <a:ea typeface="Montserrat Bold"/>
                  <a:cs typeface="Montserrat Bold"/>
                  <a:sym typeface="Montserrat Bold"/>
                </a:rPr>
                <a:t>Ensuring children see themselves reflected in the brand and its messaging.</a:t>
              </a:r>
            </a:p>
          </p:txBody>
        </p:sp>
      </p:grpSp>
      <p:grpSp>
        <p:nvGrpSpPr>
          <p:cNvPr name="Group 17" id="17"/>
          <p:cNvGrpSpPr/>
          <p:nvPr/>
        </p:nvGrpSpPr>
        <p:grpSpPr>
          <a:xfrm rot="0">
            <a:off x="6551467" y="1752635"/>
            <a:ext cx="5185066" cy="1158472"/>
            <a:chOff x="0" y="0"/>
            <a:chExt cx="6913422" cy="1544629"/>
          </a:xfrm>
        </p:grpSpPr>
        <p:sp>
          <p:nvSpPr>
            <p:cNvPr name="Freeform 18" id="18"/>
            <p:cNvSpPr/>
            <p:nvPr/>
          </p:nvSpPr>
          <p:spPr>
            <a:xfrm flipH="false" flipV="false" rot="0">
              <a:off x="0" y="0"/>
              <a:ext cx="6913422" cy="1544629"/>
            </a:xfrm>
            <a:custGeom>
              <a:avLst/>
              <a:gdLst/>
              <a:ahLst/>
              <a:cxnLst/>
              <a:rect r="r" b="b" t="t" l="l"/>
              <a:pathLst>
                <a:path h="1544629" w="6913422">
                  <a:moveTo>
                    <a:pt x="0" y="0"/>
                  </a:moveTo>
                  <a:lnTo>
                    <a:pt x="6913422" y="0"/>
                  </a:lnTo>
                  <a:lnTo>
                    <a:pt x="6913422" y="1544629"/>
                  </a:lnTo>
                  <a:lnTo>
                    <a:pt x="0" y="1544629"/>
                  </a:lnTo>
                  <a:close/>
                </a:path>
              </a:pathLst>
            </a:custGeom>
            <a:solidFill>
              <a:srgbClr val="000000">
                <a:alpha val="0"/>
              </a:srgbClr>
            </a:solidFill>
          </p:spPr>
        </p:sp>
        <p:sp>
          <p:nvSpPr>
            <p:cNvPr name="TextBox 19" id="19"/>
            <p:cNvSpPr txBox="true"/>
            <p:nvPr/>
          </p:nvSpPr>
          <p:spPr>
            <a:xfrm>
              <a:off x="0" y="-19050"/>
              <a:ext cx="6913422" cy="1563679"/>
            </a:xfrm>
            <a:prstGeom prst="rect">
              <a:avLst/>
            </a:prstGeom>
          </p:spPr>
          <p:txBody>
            <a:bodyPr anchor="t" rtlCol="false" tIns="0" lIns="0" bIns="0" rIns="0"/>
            <a:lstStyle/>
            <a:p>
              <a:pPr algn="l">
                <a:lnSpc>
                  <a:spcPts val="4212"/>
                </a:lnSpc>
              </a:pPr>
              <a:r>
                <a:rPr lang="en-US" sz="3343" b="true">
                  <a:solidFill>
                    <a:srgbClr val="2A2921"/>
                  </a:solidFill>
                  <a:latin typeface="Montserrat Bold"/>
                  <a:ea typeface="Montserrat Bold"/>
                  <a:cs typeface="Montserrat Bold"/>
                  <a:sym typeface="Montserrat Bold"/>
                </a:rPr>
                <a:t>Confidence</a:t>
              </a:r>
            </a:p>
          </p:txBody>
        </p:sp>
      </p:grpSp>
      <p:grpSp>
        <p:nvGrpSpPr>
          <p:cNvPr name="Group 20" id="20"/>
          <p:cNvGrpSpPr/>
          <p:nvPr/>
        </p:nvGrpSpPr>
        <p:grpSpPr>
          <a:xfrm rot="0">
            <a:off x="6551467" y="2405496"/>
            <a:ext cx="4689442" cy="2126520"/>
            <a:chOff x="0" y="0"/>
            <a:chExt cx="6252590" cy="2835360"/>
          </a:xfrm>
        </p:grpSpPr>
        <p:sp>
          <p:nvSpPr>
            <p:cNvPr name="Freeform 21" id="21"/>
            <p:cNvSpPr/>
            <p:nvPr/>
          </p:nvSpPr>
          <p:spPr>
            <a:xfrm flipH="false" flipV="false" rot="0">
              <a:off x="0" y="0"/>
              <a:ext cx="6252590" cy="2835360"/>
            </a:xfrm>
            <a:custGeom>
              <a:avLst/>
              <a:gdLst/>
              <a:ahLst/>
              <a:cxnLst/>
              <a:rect r="r" b="b" t="t" l="l"/>
              <a:pathLst>
                <a:path h="2835360" w="6252590">
                  <a:moveTo>
                    <a:pt x="0" y="0"/>
                  </a:moveTo>
                  <a:lnTo>
                    <a:pt x="6252590" y="0"/>
                  </a:lnTo>
                  <a:lnTo>
                    <a:pt x="6252590" y="2835360"/>
                  </a:lnTo>
                  <a:lnTo>
                    <a:pt x="0" y="2835360"/>
                  </a:lnTo>
                  <a:close/>
                </a:path>
              </a:pathLst>
            </a:custGeom>
            <a:solidFill>
              <a:srgbClr val="000000">
                <a:alpha val="0"/>
              </a:srgbClr>
            </a:solidFill>
          </p:spPr>
        </p:sp>
        <p:sp>
          <p:nvSpPr>
            <p:cNvPr name="TextBox 22" id="22"/>
            <p:cNvSpPr txBox="true"/>
            <p:nvPr/>
          </p:nvSpPr>
          <p:spPr>
            <a:xfrm>
              <a:off x="0" y="-57150"/>
              <a:ext cx="6252590" cy="2892510"/>
            </a:xfrm>
            <a:prstGeom prst="rect">
              <a:avLst/>
            </a:prstGeom>
          </p:spPr>
          <p:txBody>
            <a:bodyPr anchor="t" rtlCol="false" tIns="0" lIns="0" bIns="0" rIns="0"/>
            <a:lstStyle/>
            <a:p>
              <a:pPr algn="l">
                <a:lnSpc>
                  <a:spcPts val="4189"/>
                </a:lnSpc>
              </a:pPr>
              <a:r>
                <a:rPr lang="en-US" sz="2992" b="true">
                  <a:solidFill>
                    <a:srgbClr val="5A5A4C"/>
                  </a:solidFill>
                  <a:latin typeface="Montserrat Bold"/>
                  <a:ea typeface="Montserrat Bold"/>
                  <a:cs typeface="Montserrat Bold"/>
                  <a:sym typeface="Montserrat Bold"/>
                </a:rPr>
                <a:t>Building self-esteem &amp; helping children feel proud of who they are.</a:t>
              </a:r>
            </a:p>
          </p:txBody>
        </p:sp>
      </p:grpSp>
      <p:grpSp>
        <p:nvGrpSpPr>
          <p:cNvPr name="Group 23" id="23"/>
          <p:cNvGrpSpPr/>
          <p:nvPr/>
        </p:nvGrpSpPr>
        <p:grpSpPr>
          <a:xfrm rot="0">
            <a:off x="392739" y="4569025"/>
            <a:ext cx="8327530" cy="668958"/>
            <a:chOff x="0" y="0"/>
            <a:chExt cx="11103374" cy="891944"/>
          </a:xfrm>
        </p:grpSpPr>
        <p:sp>
          <p:nvSpPr>
            <p:cNvPr name="Freeform 24" id="24"/>
            <p:cNvSpPr/>
            <p:nvPr/>
          </p:nvSpPr>
          <p:spPr>
            <a:xfrm flipH="false" flipV="false" rot="0">
              <a:off x="0" y="0"/>
              <a:ext cx="11103374" cy="891944"/>
            </a:xfrm>
            <a:custGeom>
              <a:avLst/>
              <a:gdLst/>
              <a:ahLst/>
              <a:cxnLst/>
              <a:rect r="r" b="b" t="t" l="l"/>
              <a:pathLst>
                <a:path h="891944" w="11103374">
                  <a:moveTo>
                    <a:pt x="0" y="0"/>
                  </a:moveTo>
                  <a:lnTo>
                    <a:pt x="11103374" y="0"/>
                  </a:lnTo>
                  <a:lnTo>
                    <a:pt x="11103374" y="891944"/>
                  </a:lnTo>
                  <a:lnTo>
                    <a:pt x="0" y="891944"/>
                  </a:lnTo>
                  <a:close/>
                </a:path>
              </a:pathLst>
            </a:custGeom>
            <a:solidFill>
              <a:srgbClr val="000000">
                <a:alpha val="0"/>
              </a:srgbClr>
            </a:solidFill>
          </p:spPr>
        </p:sp>
        <p:sp>
          <p:nvSpPr>
            <p:cNvPr name="TextBox 25" id="25"/>
            <p:cNvSpPr txBox="true"/>
            <p:nvPr/>
          </p:nvSpPr>
          <p:spPr>
            <a:xfrm>
              <a:off x="0" y="-19050"/>
              <a:ext cx="11103374" cy="910994"/>
            </a:xfrm>
            <a:prstGeom prst="rect">
              <a:avLst/>
            </a:prstGeom>
          </p:spPr>
          <p:txBody>
            <a:bodyPr anchor="t" rtlCol="false" tIns="0" lIns="0" bIns="0" rIns="0"/>
            <a:lstStyle/>
            <a:p>
              <a:pPr algn="l">
                <a:lnSpc>
                  <a:spcPts val="4212"/>
                </a:lnSpc>
              </a:pPr>
              <a:r>
                <a:rPr lang="en-US" sz="3343" b="true">
                  <a:solidFill>
                    <a:srgbClr val="2A2921"/>
                  </a:solidFill>
                  <a:latin typeface="Montserrat Bold"/>
                  <a:ea typeface="Montserrat Bold"/>
                  <a:cs typeface="Montserrat Bold"/>
                  <a:sym typeface="Montserrat Bold"/>
                </a:rPr>
                <a:t>Creativity</a:t>
              </a:r>
            </a:p>
          </p:txBody>
        </p:sp>
      </p:grpSp>
      <p:grpSp>
        <p:nvGrpSpPr>
          <p:cNvPr name="Group 26" id="26"/>
          <p:cNvGrpSpPr/>
          <p:nvPr/>
        </p:nvGrpSpPr>
        <p:grpSpPr>
          <a:xfrm rot="0">
            <a:off x="392739" y="5237983"/>
            <a:ext cx="5773536" cy="2163529"/>
            <a:chOff x="0" y="0"/>
            <a:chExt cx="7698048" cy="2884705"/>
          </a:xfrm>
        </p:grpSpPr>
        <p:sp>
          <p:nvSpPr>
            <p:cNvPr name="Freeform 27" id="27"/>
            <p:cNvSpPr/>
            <p:nvPr/>
          </p:nvSpPr>
          <p:spPr>
            <a:xfrm flipH="false" flipV="false" rot="0">
              <a:off x="0" y="0"/>
              <a:ext cx="7698048" cy="2884705"/>
            </a:xfrm>
            <a:custGeom>
              <a:avLst/>
              <a:gdLst/>
              <a:ahLst/>
              <a:cxnLst/>
              <a:rect r="r" b="b" t="t" l="l"/>
              <a:pathLst>
                <a:path h="2884705" w="7698048">
                  <a:moveTo>
                    <a:pt x="0" y="0"/>
                  </a:moveTo>
                  <a:lnTo>
                    <a:pt x="7698048" y="0"/>
                  </a:lnTo>
                  <a:lnTo>
                    <a:pt x="7698048" y="2884705"/>
                  </a:lnTo>
                  <a:lnTo>
                    <a:pt x="0" y="2884705"/>
                  </a:lnTo>
                  <a:close/>
                </a:path>
              </a:pathLst>
            </a:custGeom>
            <a:solidFill>
              <a:srgbClr val="000000">
                <a:alpha val="0"/>
              </a:srgbClr>
            </a:solidFill>
          </p:spPr>
        </p:sp>
        <p:sp>
          <p:nvSpPr>
            <p:cNvPr name="TextBox 28" id="28"/>
            <p:cNvSpPr txBox="true"/>
            <p:nvPr/>
          </p:nvSpPr>
          <p:spPr>
            <a:xfrm>
              <a:off x="0" y="-57150"/>
              <a:ext cx="7698048" cy="2941855"/>
            </a:xfrm>
            <a:prstGeom prst="rect">
              <a:avLst/>
            </a:prstGeom>
          </p:spPr>
          <p:txBody>
            <a:bodyPr anchor="t" rtlCol="false" tIns="0" lIns="0" bIns="0" rIns="0"/>
            <a:lstStyle/>
            <a:p>
              <a:pPr algn="l">
                <a:lnSpc>
                  <a:spcPts val="4189"/>
                </a:lnSpc>
              </a:pPr>
              <a:r>
                <a:rPr lang="en-US" sz="2992" b="true">
                  <a:solidFill>
                    <a:srgbClr val="5A5A4C"/>
                  </a:solidFill>
                  <a:latin typeface="Montserrat Bold"/>
                  <a:ea typeface="Montserrat Bold"/>
                  <a:cs typeface="Montserrat Bold"/>
                  <a:sym typeface="Montserrat Bold"/>
                </a:rPr>
                <a:t>Fostering imaginative expression and celebrating the unique talents of each child.</a:t>
              </a:r>
            </a:p>
          </p:txBody>
        </p:sp>
      </p:grpSp>
      <p:grpSp>
        <p:nvGrpSpPr>
          <p:cNvPr name="Group 29" id="29"/>
          <p:cNvGrpSpPr/>
          <p:nvPr/>
        </p:nvGrpSpPr>
        <p:grpSpPr>
          <a:xfrm rot="0">
            <a:off x="6540748" y="4569025"/>
            <a:ext cx="8327530" cy="534754"/>
            <a:chOff x="0" y="0"/>
            <a:chExt cx="11103374" cy="713006"/>
          </a:xfrm>
        </p:grpSpPr>
        <p:sp>
          <p:nvSpPr>
            <p:cNvPr name="Freeform 30" id="30"/>
            <p:cNvSpPr/>
            <p:nvPr/>
          </p:nvSpPr>
          <p:spPr>
            <a:xfrm flipH="false" flipV="false" rot="0">
              <a:off x="0" y="0"/>
              <a:ext cx="11103374" cy="713006"/>
            </a:xfrm>
            <a:custGeom>
              <a:avLst/>
              <a:gdLst/>
              <a:ahLst/>
              <a:cxnLst/>
              <a:rect r="r" b="b" t="t" l="l"/>
              <a:pathLst>
                <a:path h="713006" w="11103374">
                  <a:moveTo>
                    <a:pt x="0" y="0"/>
                  </a:moveTo>
                  <a:lnTo>
                    <a:pt x="11103374" y="0"/>
                  </a:lnTo>
                  <a:lnTo>
                    <a:pt x="11103374" y="713006"/>
                  </a:lnTo>
                  <a:lnTo>
                    <a:pt x="0" y="713006"/>
                  </a:lnTo>
                  <a:close/>
                </a:path>
              </a:pathLst>
            </a:custGeom>
            <a:solidFill>
              <a:srgbClr val="000000">
                <a:alpha val="0"/>
              </a:srgbClr>
            </a:solidFill>
          </p:spPr>
        </p:sp>
        <p:sp>
          <p:nvSpPr>
            <p:cNvPr name="TextBox 31" id="31"/>
            <p:cNvSpPr txBox="true"/>
            <p:nvPr/>
          </p:nvSpPr>
          <p:spPr>
            <a:xfrm>
              <a:off x="0" y="-19050"/>
              <a:ext cx="11103374" cy="732056"/>
            </a:xfrm>
            <a:prstGeom prst="rect">
              <a:avLst/>
            </a:prstGeom>
          </p:spPr>
          <p:txBody>
            <a:bodyPr anchor="t" rtlCol="false" tIns="0" lIns="0" bIns="0" rIns="0"/>
            <a:lstStyle/>
            <a:p>
              <a:pPr algn="l">
                <a:lnSpc>
                  <a:spcPts val="4212"/>
                </a:lnSpc>
              </a:pPr>
              <a:r>
                <a:rPr lang="en-US" sz="3343" b="true">
                  <a:solidFill>
                    <a:srgbClr val="2A2921"/>
                  </a:solidFill>
                  <a:latin typeface="Montserrat Bold"/>
                  <a:ea typeface="Montserrat Bold"/>
                  <a:cs typeface="Montserrat Bold"/>
                  <a:sym typeface="Montserrat Bold"/>
                </a:rPr>
                <a:t>Inclusion</a:t>
              </a:r>
            </a:p>
          </p:txBody>
        </p:sp>
      </p:grpSp>
      <p:grpSp>
        <p:nvGrpSpPr>
          <p:cNvPr name="Group 32" id="32"/>
          <p:cNvGrpSpPr/>
          <p:nvPr/>
        </p:nvGrpSpPr>
        <p:grpSpPr>
          <a:xfrm rot="0">
            <a:off x="6551467" y="5163636"/>
            <a:ext cx="4769681" cy="3211279"/>
            <a:chOff x="0" y="0"/>
            <a:chExt cx="6359575" cy="4281705"/>
          </a:xfrm>
        </p:grpSpPr>
        <p:sp>
          <p:nvSpPr>
            <p:cNvPr name="Freeform 33" id="33"/>
            <p:cNvSpPr/>
            <p:nvPr/>
          </p:nvSpPr>
          <p:spPr>
            <a:xfrm flipH="false" flipV="false" rot="0">
              <a:off x="0" y="0"/>
              <a:ext cx="6359575" cy="4281705"/>
            </a:xfrm>
            <a:custGeom>
              <a:avLst/>
              <a:gdLst/>
              <a:ahLst/>
              <a:cxnLst/>
              <a:rect r="r" b="b" t="t" l="l"/>
              <a:pathLst>
                <a:path h="4281705" w="6359575">
                  <a:moveTo>
                    <a:pt x="0" y="0"/>
                  </a:moveTo>
                  <a:lnTo>
                    <a:pt x="6359575" y="0"/>
                  </a:lnTo>
                  <a:lnTo>
                    <a:pt x="6359575" y="4281705"/>
                  </a:lnTo>
                  <a:lnTo>
                    <a:pt x="0" y="4281705"/>
                  </a:lnTo>
                  <a:close/>
                </a:path>
              </a:pathLst>
            </a:custGeom>
            <a:solidFill>
              <a:srgbClr val="000000">
                <a:alpha val="0"/>
              </a:srgbClr>
            </a:solidFill>
          </p:spPr>
        </p:sp>
        <p:sp>
          <p:nvSpPr>
            <p:cNvPr name="TextBox 34" id="34"/>
            <p:cNvSpPr txBox="true"/>
            <p:nvPr/>
          </p:nvSpPr>
          <p:spPr>
            <a:xfrm>
              <a:off x="0" y="-57150"/>
              <a:ext cx="6359575" cy="4338855"/>
            </a:xfrm>
            <a:prstGeom prst="rect">
              <a:avLst/>
            </a:prstGeom>
          </p:spPr>
          <p:txBody>
            <a:bodyPr anchor="t" rtlCol="false" tIns="0" lIns="0" bIns="0" rIns="0"/>
            <a:lstStyle/>
            <a:p>
              <a:pPr algn="l">
                <a:lnSpc>
                  <a:spcPts val="4189"/>
                </a:lnSpc>
              </a:pPr>
              <a:r>
                <a:rPr lang="en-US" sz="2992" b="true">
                  <a:solidFill>
                    <a:srgbClr val="5A5A4C"/>
                  </a:solidFill>
                  <a:latin typeface="Montserrat Bold"/>
                  <a:ea typeface="Montserrat Bold"/>
                  <a:cs typeface="Montserrat Bold"/>
                  <a:sym typeface="Montserrat Bold"/>
                </a:rPr>
                <a:t>Creating a welcoming and supportive environment for all children, regardless of their background or differences.</a:t>
              </a:r>
            </a:p>
          </p:txBody>
        </p:sp>
      </p:grpSp>
      <p:pic>
        <p:nvPicPr>
          <p:cNvPr name="Picture 35" id="35">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0" r="0" b="0"/>
          <a:stretch>
            <a:fillRect/>
          </a:stretch>
        </p:blipFill>
        <p:spPr>
          <a:xfrm flipH="false" flipV="false" rot="0">
            <a:off x="11448558" y="0"/>
            <a:ext cx="6839442" cy="10259163"/>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35"/>
                </p:tgtEl>
              </p:cMediaNode>
            </p:video>
          </p:childTnLst>
        </p:cTn>
      </p:par>
    </p:tnLst>
  </p:timing>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572" y="0"/>
            <a:ext cx="18283428" cy="1959472"/>
            <a:chOff x="0" y="0"/>
            <a:chExt cx="24377904" cy="2612629"/>
          </a:xfrm>
        </p:grpSpPr>
        <p:sp>
          <p:nvSpPr>
            <p:cNvPr name="Freeform 3" id="3"/>
            <p:cNvSpPr/>
            <p:nvPr/>
          </p:nvSpPr>
          <p:spPr>
            <a:xfrm flipH="false" flipV="false" rot="0">
              <a:off x="0" y="0"/>
              <a:ext cx="24377904" cy="2612629"/>
            </a:xfrm>
            <a:custGeom>
              <a:avLst/>
              <a:gdLst/>
              <a:ahLst/>
              <a:cxnLst/>
              <a:rect r="r" b="b" t="t" l="l"/>
              <a:pathLst>
                <a:path h="2612629" w="24377904">
                  <a:moveTo>
                    <a:pt x="0" y="0"/>
                  </a:moveTo>
                  <a:lnTo>
                    <a:pt x="24377904" y="0"/>
                  </a:lnTo>
                  <a:lnTo>
                    <a:pt x="24377904" y="2612629"/>
                  </a:lnTo>
                  <a:lnTo>
                    <a:pt x="0" y="2612629"/>
                  </a:lnTo>
                  <a:close/>
                </a:path>
              </a:pathLst>
            </a:custGeom>
            <a:solidFill>
              <a:srgbClr val="000000">
                <a:alpha val="0"/>
              </a:srgbClr>
            </a:solidFill>
          </p:spPr>
        </p:sp>
        <p:sp>
          <p:nvSpPr>
            <p:cNvPr name="TextBox 4" id="4"/>
            <p:cNvSpPr txBox="true"/>
            <p:nvPr/>
          </p:nvSpPr>
          <p:spPr>
            <a:xfrm>
              <a:off x="0" y="-57150"/>
              <a:ext cx="24377904" cy="2669779"/>
            </a:xfrm>
            <a:prstGeom prst="rect">
              <a:avLst/>
            </a:prstGeom>
          </p:spPr>
          <p:txBody>
            <a:bodyPr anchor="t" rtlCol="false" tIns="0" lIns="0" bIns="0" rIns="0"/>
            <a:lstStyle/>
            <a:p>
              <a:pPr algn="ctr">
                <a:lnSpc>
                  <a:spcPts val="12345"/>
                </a:lnSpc>
              </a:pPr>
              <a:r>
                <a:rPr lang="en-US" sz="9800">
                  <a:solidFill>
                    <a:srgbClr val="2A2921"/>
                  </a:solidFill>
                  <a:latin typeface="Montserrat"/>
                  <a:ea typeface="Montserrat"/>
                  <a:cs typeface="Montserrat"/>
                  <a:sym typeface="Montserrat"/>
                </a:rPr>
                <a:t>Target Audience</a:t>
              </a:r>
            </a:p>
          </p:txBody>
        </p:sp>
      </p:grpSp>
      <p:grpSp>
        <p:nvGrpSpPr>
          <p:cNvPr name="Group 5" id="5"/>
          <p:cNvGrpSpPr/>
          <p:nvPr/>
        </p:nvGrpSpPr>
        <p:grpSpPr>
          <a:xfrm rot="0">
            <a:off x="3844451" y="4129621"/>
            <a:ext cx="5075079" cy="1013879"/>
            <a:chOff x="0" y="0"/>
            <a:chExt cx="6766772" cy="1351839"/>
          </a:xfrm>
        </p:grpSpPr>
        <p:sp>
          <p:nvSpPr>
            <p:cNvPr name="Freeform 6" id="6"/>
            <p:cNvSpPr/>
            <p:nvPr/>
          </p:nvSpPr>
          <p:spPr>
            <a:xfrm flipH="false" flipV="false" rot="0">
              <a:off x="0" y="0"/>
              <a:ext cx="6766772" cy="1351839"/>
            </a:xfrm>
            <a:custGeom>
              <a:avLst/>
              <a:gdLst/>
              <a:ahLst/>
              <a:cxnLst/>
              <a:rect r="r" b="b" t="t" l="l"/>
              <a:pathLst>
                <a:path h="1351839" w="6766772">
                  <a:moveTo>
                    <a:pt x="0" y="0"/>
                  </a:moveTo>
                  <a:lnTo>
                    <a:pt x="6766772" y="0"/>
                  </a:lnTo>
                  <a:lnTo>
                    <a:pt x="6766772" y="1351839"/>
                  </a:lnTo>
                  <a:lnTo>
                    <a:pt x="0" y="1351839"/>
                  </a:lnTo>
                  <a:close/>
                </a:path>
              </a:pathLst>
            </a:custGeom>
            <a:solidFill>
              <a:srgbClr val="000000">
                <a:alpha val="0"/>
              </a:srgbClr>
            </a:solidFill>
          </p:spPr>
        </p:sp>
        <p:sp>
          <p:nvSpPr>
            <p:cNvPr name="TextBox 7" id="7"/>
            <p:cNvSpPr txBox="true"/>
            <p:nvPr/>
          </p:nvSpPr>
          <p:spPr>
            <a:xfrm>
              <a:off x="0" y="-47625"/>
              <a:ext cx="6766772" cy="1399464"/>
            </a:xfrm>
            <a:prstGeom prst="rect">
              <a:avLst/>
            </a:prstGeom>
          </p:spPr>
          <p:txBody>
            <a:bodyPr anchor="t" rtlCol="false" tIns="0" lIns="0" bIns="0" rIns="0"/>
            <a:lstStyle/>
            <a:p>
              <a:pPr algn="ctr">
                <a:lnSpc>
                  <a:spcPts val="3779"/>
                </a:lnSpc>
              </a:pPr>
              <a:r>
                <a:rPr lang="en-US" sz="2700" b="true">
                  <a:solidFill>
                    <a:srgbClr val="5A5A4C"/>
                  </a:solidFill>
                  <a:latin typeface="Montserrat Bold"/>
                  <a:ea typeface="Montserrat Bold"/>
                  <a:cs typeface="Montserrat Bold"/>
                  <a:sym typeface="Montserrat Bold"/>
                </a:rPr>
                <a:t>Young</a:t>
              </a:r>
              <a:r>
                <a:rPr lang="en-US" sz="2700" b="true">
                  <a:solidFill>
                    <a:srgbClr val="5A5A4C"/>
                  </a:solidFill>
                  <a:latin typeface="Montserrat Bold"/>
                  <a:ea typeface="Montserrat Bold"/>
                  <a:cs typeface="Montserrat Bold"/>
                  <a:sym typeface="Montserrat Bold"/>
                </a:rPr>
                <a:t> school age</a:t>
              </a:r>
            </a:p>
            <a:p>
              <a:pPr algn="ctr">
                <a:lnSpc>
                  <a:spcPts val="3779"/>
                </a:lnSpc>
              </a:pPr>
              <a:r>
                <a:rPr lang="en-US" sz="2700" b="true">
                  <a:solidFill>
                    <a:srgbClr val="5A5A4C"/>
                  </a:solidFill>
                  <a:latin typeface="Montserrat Bold"/>
                  <a:ea typeface="Montserrat Bold"/>
                  <a:cs typeface="Montserrat Bold"/>
                  <a:sym typeface="Montserrat Bold"/>
                </a:rPr>
                <a:t>children ages 5-12</a:t>
              </a:r>
            </a:p>
          </p:txBody>
        </p:sp>
      </p:grpSp>
      <p:grpSp>
        <p:nvGrpSpPr>
          <p:cNvPr name="Group 8" id="8"/>
          <p:cNvGrpSpPr/>
          <p:nvPr/>
        </p:nvGrpSpPr>
        <p:grpSpPr>
          <a:xfrm rot="0">
            <a:off x="13383902" y="1959472"/>
            <a:ext cx="4366542" cy="2470239"/>
            <a:chOff x="0" y="0"/>
            <a:chExt cx="5822056" cy="3293652"/>
          </a:xfrm>
        </p:grpSpPr>
        <p:sp>
          <p:nvSpPr>
            <p:cNvPr name="Freeform 9" id="9"/>
            <p:cNvSpPr/>
            <p:nvPr/>
          </p:nvSpPr>
          <p:spPr>
            <a:xfrm flipH="false" flipV="false" rot="0">
              <a:off x="0" y="0"/>
              <a:ext cx="5822056" cy="3293652"/>
            </a:xfrm>
            <a:custGeom>
              <a:avLst/>
              <a:gdLst/>
              <a:ahLst/>
              <a:cxnLst/>
              <a:rect r="r" b="b" t="t" l="l"/>
              <a:pathLst>
                <a:path h="3293652" w="5822056">
                  <a:moveTo>
                    <a:pt x="0" y="0"/>
                  </a:moveTo>
                  <a:lnTo>
                    <a:pt x="5822056" y="0"/>
                  </a:lnTo>
                  <a:lnTo>
                    <a:pt x="5822056" y="3293652"/>
                  </a:lnTo>
                  <a:lnTo>
                    <a:pt x="0" y="3293652"/>
                  </a:lnTo>
                  <a:close/>
                </a:path>
              </a:pathLst>
            </a:custGeom>
            <a:solidFill>
              <a:srgbClr val="000000">
                <a:alpha val="0"/>
              </a:srgbClr>
            </a:solidFill>
          </p:spPr>
        </p:sp>
        <p:sp>
          <p:nvSpPr>
            <p:cNvPr name="TextBox 10" id="10"/>
            <p:cNvSpPr txBox="true"/>
            <p:nvPr/>
          </p:nvSpPr>
          <p:spPr>
            <a:xfrm>
              <a:off x="0" y="-28575"/>
              <a:ext cx="5822056" cy="3322227"/>
            </a:xfrm>
            <a:prstGeom prst="rect">
              <a:avLst/>
            </a:prstGeom>
          </p:spPr>
          <p:txBody>
            <a:bodyPr anchor="t" rtlCol="false" tIns="0" lIns="0" bIns="0" rIns="0"/>
            <a:lstStyle/>
            <a:p>
              <a:pPr algn="ctr">
                <a:lnSpc>
                  <a:spcPts val="7182"/>
                </a:lnSpc>
              </a:pPr>
              <a:r>
                <a:rPr lang="en-US" sz="5700" b="true">
                  <a:solidFill>
                    <a:srgbClr val="2A2921"/>
                  </a:solidFill>
                  <a:latin typeface="Montserrat Bold"/>
                  <a:ea typeface="Montserrat Bold"/>
                  <a:cs typeface="Montserrat Bold"/>
                  <a:sym typeface="Montserrat Bold"/>
                </a:rPr>
                <a:t>Secondary Audience</a:t>
              </a:r>
            </a:p>
          </p:txBody>
        </p:sp>
      </p:grpSp>
      <p:grpSp>
        <p:nvGrpSpPr>
          <p:cNvPr name="Group 11" id="11"/>
          <p:cNvGrpSpPr/>
          <p:nvPr/>
        </p:nvGrpSpPr>
        <p:grpSpPr>
          <a:xfrm rot="0">
            <a:off x="13514862" y="4523327"/>
            <a:ext cx="4104622" cy="2918879"/>
            <a:chOff x="0" y="0"/>
            <a:chExt cx="5472830" cy="3891839"/>
          </a:xfrm>
        </p:grpSpPr>
        <p:sp>
          <p:nvSpPr>
            <p:cNvPr name="Freeform 12" id="12"/>
            <p:cNvSpPr/>
            <p:nvPr/>
          </p:nvSpPr>
          <p:spPr>
            <a:xfrm flipH="false" flipV="false" rot="0">
              <a:off x="0" y="0"/>
              <a:ext cx="5472830" cy="3891839"/>
            </a:xfrm>
            <a:custGeom>
              <a:avLst/>
              <a:gdLst/>
              <a:ahLst/>
              <a:cxnLst/>
              <a:rect r="r" b="b" t="t" l="l"/>
              <a:pathLst>
                <a:path h="3891839" w="5472830">
                  <a:moveTo>
                    <a:pt x="0" y="0"/>
                  </a:moveTo>
                  <a:lnTo>
                    <a:pt x="5472830" y="0"/>
                  </a:lnTo>
                  <a:lnTo>
                    <a:pt x="5472830" y="3891839"/>
                  </a:lnTo>
                  <a:lnTo>
                    <a:pt x="0" y="3891839"/>
                  </a:lnTo>
                  <a:close/>
                </a:path>
              </a:pathLst>
            </a:custGeom>
            <a:solidFill>
              <a:srgbClr val="000000">
                <a:alpha val="0"/>
              </a:srgbClr>
            </a:solidFill>
          </p:spPr>
        </p:sp>
        <p:sp>
          <p:nvSpPr>
            <p:cNvPr name="TextBox 13" id="13"/>
            <p:cNvSpPr txBox="true"/>
            <p:nvPr/>
          </p:nvSpPr>
          <p:spPr>
            <a:xfrm>
              <a:off x="0" y="-47625"/>
              <a:ext cx="5472830" cy="3939464"/>
            </a:xfrm>
            <a:prstGeom prst="rect">
              <a:avLst/>
            </a:prstGeom>
          </p:spPr>
          <p:txBody>
            <a:bodyPr anchor="t" rtlCol="false" tIns="0" lIns="0" bIns="0" rIns="0"/>
            <a:lstStyle/>
            <a:p>
              <a:pPr algn="ctr">
                <a:lnSpc>
                  <a:spcPts val="3779"/>
                </a:lnSpc>
              </a:pPr>
              <a:r>
                <a:rPr lang="en-US" sz="2700" b="true">
                  <a:solidFill>
                    <a:srgbClr val="5A5A4C"/>
                  </a:solidFill>
                  <a:latin typeface="Montserrat Bold"/>
                  <a:ea typeface="Montserrat Bold"/>
                  <a:cs typeface="Montserrat Bold"/>
                  <a:sym typeface="Montserrat Bold"/>
                </a:rPr>
                <a:t>Younger siblings (2-5)</a:t>
              </a:r>
            </a:p>
            <a:p>
              <a:pPr algn="ctr">
                <a:lnSpc>
                  <a:spcPts val="3779"/>
                </a:lnSpc>
              </a:pPr>
              <a:r>
                <a:rPr lang="en-US" sz="2700" b="true">
                  <a:solidFill>
                    <a:srgbClr val="5A5A4C"/>
                  </a:solidFill>
                  <a:latin typeface="Montserrat Bold"/>
                  <a:ea typeface="Montserrat Bold"/>
                  <a:cs typeface="Montserrat Bold"/>
                  <a:sym typeface="Montserrat Bold"/>
                </a:rPr>
                <a:t>as well as p</a:t>
              </a:r>
              <a:r>
                <a:rPr lang="en-US" sz="2700" b="true">
                  <a:solidFill>
                    <a:srgbClr val="5A5A4C"/>
                  </a:solidFill>
                  <a:latin typeface="Montserrat Bold"/>
                  <a:ea typeface="Montserrat Bold"/>
                  <a:cs typeface="Montserrat Bold"/>
                  <a:sym typeface="Montserrat Bold"/>
                </a:rPr>
                <a:t>arents,</a:t>
              </a:r>
            </a:p>
            <a:p>
              <a:pPr algn="ctr">
                <a:lnSpc>
                  <a:spcPts val="3779"/>
                </a:lnSpc>
              </a:pPr>
              <a:r>
                <a:rPr lang="en-US" sz="2700" b="true">
                  <a:solidFill>
                    <a:srgbClr val="5A5A4C"/>
                  </a:solidFill>
                  <a:latin typeface="Montserrat Bold"/>
                  <a:ea typeface="Montserrat Bold"/>
                  <a:cs typeface="Montserrat Bold"/>
                  <a:sym typeface="Montserrat Bold"/>
                </a:rPr>
                <a:t>educators, mentors, and community leaders who believe in empowering youth</a:t>
              </a:r>
            </a:p>
          </p:txBody>
        </p:sp>
      </p:grpSp>
      <p:grpSp>
        <p:nvGrpSpPr>
          <p:cNvPr name="Group 14" id="14"/>
          <p:cNvGrpSpPr/>
          <p:nvPr/>
        </p:nvGrpSpPr>
        <p:grpSpPr>
          <a:xfrm rot="0">
            <a:off x="0" y="8456085"/>
            <a:ext cx="18283428" cy="1828342"/>
            <a:chOff x="0" y="0"/>
            <a:chExt cx="24377904" cy="2437790"/>
          </a:xfrm>
        </p:grpSpPr>
        <p:sp>
          <p:nvSpPr>
            <p:cNvPr name="Freeform 15" id="15"/>
            <p:cNvSpPr/>
            <p:nvPr/>
          </p:nvSpPr>
          <p:spPr>
            <a:xfrm flipH="false" flipV="false" rot="0">
              <a:off x="0" y="0"/>
              <a:ext cx="24377904" cy="2437765"/>
            </a:xfrm>
            <a:custGeom>
              <a:avLst/>
              <a:gdLst/>
              <a:ahLst/>
              <a:cxnLst/>
              <a:rect r="r" b="b" t="t" l="l"/>
              <a:pathLst>
                <a:path h="2437765" w="24377904">
                  <a:moveTo>
                    <a:pt x="0" y="0"/>
                  </a:moveTo>
                  <a:lnTo>
                    <a:pt x="24377904" y="0"/>
                  </a:lnTo>
                  <a:lnTo>
                    <a:pt x="24377904" y="2437765"/>
                  </a:lnTo>
                  <a:lnTo>
                    <a:pt x="0" y="2437765"/>
                  </a:lnTo>
                  <a:close/>
                </a:path>
              </a:pathLst>
            </a:custGeom>
            <a:solidFill>
              <a:srgbClr val="62A8BB"/>
            </a:solidFill>
          </p:spPr>
        </p:sp>
      </p:grpSp>
      <p:grpSp>
        <p:nvGrpSpPr>
          <p:cNvPr name="Group 16" id="16"/>
          <p:cNvGrpSpPr/>
          <p:nvPr/>
        </p:nvGrpSpPr>
        <p:grpSpPr>
          <a:xfrm rot="0">
            <a:off x="-178550" y="8931472"/>
            <a:ext cx="18640526" cy="966635"/>
            <a:chOff x="0" y="0"/>
            <a:chExt cx="24854034" cy="1288847"/>
          </a:xfrm>
        </p:grpSpPr>
        <p:sp>
          <p:nvSpPr>
            <p:cNvPr name="Freeform 17" id="17"/>
            <p:cNvSpPr/>
            <p:nvPr/>
          </p:nvSpPr>
          <p:spPr>
            <a:xfrm flipH="false" flipV="false" rot="0">
              <a:off x="0" y="0"/>
              <a:ext cx="24854035" cy="1288847"/>
            </a:xfrm>
            <a:custGeom>
              <a:avLst/>
              <a:gdLst/>
              <a:ahLst/>
              <a:cxnLst/>
              <a:rect r="r" b="b" t="t" l="l"/>
              <a:pathLst>
                <a:path h="1288847" w="24854035">
                  <a:moveTo>
                    <a:pt x="0" y="0"/>
                  </a:moveTo>
                  <a:lnTo>
                    <a:pt x="24854035" y="0"/>
                  </a:lnTo>
                  <a:lnTo>
                    <a:pt x="24854035" y="1288847"/>
                  </a:lnTo>
                  <a:lnTo>
                    <a:pt x="0" y="1288847"/>
                  </a:lnTo>
                  <a:close/>
                </a:path>
              </a:pathLst>
            </a:custGeom>
            <a:solidFill>
              <a:srgbClr val="000000">
                <a:alpha val="0"/>
              </a:srgbClr>
            </a:solidFill>
          </p:spPr>
        </p:sp>
        <p:sp>
          <p:nvSpPr>
            <p:cNvPr name="TextBox 18" id="18"/>
            <p:cNvSpPr txBox="true"/>
            <p:nvPr/>
          </p:nvSpPr>
          <p:spPr>
            <a:xfrm>
              <a:off x="0" y="-19050"/>
              <a:ext cx="24854034" cy="1307897"/>
            </a:xfrm>
            <a:prstGeom prst="rect">
              <a:avLst/>
            </a:prstGeom>
          </p:spPr>
          <p:txBody>
            <a:bodyPr anchor="ctr" rtlCol="false" tIns="0" lIns="0" bIns="0" rIns="0"/>
            <a:lstStyle/>
            <a:p>
              <a:pPr algn="ctr">
                <a:lnSpc>
                  <a:spcPts val="3402"/>
                </a:lnSpc>
              </a:pPr>
              <a:r>
                <a:rPr lang="en-US" sz="2700" b="true">
                  <a:solidFill>
                    <a:srgbClr val="FFFFFF"/>
                  </a:solidFill>
                  <a:latin typeface="Montserrat Bold"/>
                  <a:ea typeface="Montserrat Bold"/>
                  <a:cs typeface="Montserrat Bold"/>
                  <a:sym typeface="Montserrat Bold"/>
                </a:rPr>
                <a:t>MSTARS is focused on empowering and uplifting children, while also engaging with the broader community of supporters who can help amplify their positive message and mission.</a:t>
              </a:r>
            </a:p>
          </p:txBody>
        </p:sp>
      </p:grpSp>
      <p:grpSp>
        <p:nvGrpSpPr>
          <p:cNvPr name="Group 19" id="19"/>
          <p:cNvGrpSpPr/>
          <p:nvPr/>
        </p:nvGrpSpPr>
        <p:grpSpPr>
          <a:xfrm rot="0">
            <a:off x="4198719" y="2053087"/>
            <a:ext cx="4366542" cy="2470239"/>
            <a:chOff x="0" y="0"/>
            <a:chExt cx="5822056" cy="3293652"/>
          </a:xfrm>
        </p:grpSpPr>
        <p:sp>
          <p:nvSpPr>
            <p:cNvPr name="Freeform 20" id="20"/>
            <p:cNvSpPr/>
            <p:nvPr/>
          </p:nvSpPr>
          <p:spPr>
            <a:xfrm flipH="false" flipV="false" rot="0">
              <a:off x="0" y="0"/>
              <a:ext cx="5822056" cy="3293652"/>
            </a:xfrm>
            <a:custGeom>
              <a:avLst/>
              <a:gdLst/>
              <a:ahLst/>
              <a:cxnLst/>
              <a:rect r="r" b="b" t="t" l="l"/>
              <a:pathLst>
                <a:path h="3293652" w="5822056">
                  <a:moveTo>
                    <a:pt x="0" y="0"/>
                  </a:moveTo>
                  <a:lnTo>
                    <a:pt x="5822056" y="0"/>
                  </a:lnTo>
                  <a:lnTo>
                    <a:pt x="5822056" y="3293652"/>
                  </a:lnTo>
                  <a:lnTo>
                    <a:pt x="0" y="3293652"/>
                  </a:lnTo>
                  <a:close/>
                </a:path>
              </a:pathLst>
            </a:custGeom>
            <a:solidFill>
              <a:srgbClr val="000000">
                <a:alpha val="0"/>
              </a:srgbClr>
            </a:solidFill>
          </p:spPr>
        </p:sp>
        <p:sp>
          <p:nvSpPr>
            <p:cNvPr name="TextBox 21" id="21"/>
            <p:cNvSpPr txBox="true"/>
            <p:nvPr/>
          </p:nvSpPr>
          <p:spPr>
            <a:xfrm>
              <a:off x="0" y="-28575"/>
              <a:ext cx="5822056" cy="3322227"/>
            </a:xfrm>
            <a:prstGeom prst="rect">
              <a:avLst/>
            </a:prstGeom>
          </p:spPr>
          <p:txBody>
            <a:bodyPr anchor="t" rtlCol="false" tIns="0" lIns="0" bIns="0" rIns="0"/>
            <a:lstStyle/>
            <a:p>
              <a:pPr algn="ctr">
                <a:lnSpc>
                  <a:spcPts val="7182"/>
                </a:lnSpc>
              </a:pPr>
              <a:r>
                <a:rPr lang="en-US" sz="5700" b="true">
                  <a:solidFill>
                    <a:srgbClr val="2A2921"/>
                  </a:solidFill>
                  <a:latin typeface="Montserrat Bold"/>
                  <a:ea typeface="Montserrat Bold"/>
                  <a:cs typeface="Montserrat Bold"/>
                  <a:sym typeface="Montserrat Bold"/>
                </a:rPr>
                <a:t>Primary</a:t>
              </a:r>
              <a:r>
                <a:rPr lang="en-US" sz="5700" b="true">
                  <a:solidFill>
                    <a:srgbClr val="2A2921"/>
                  </a:solidFill>
                  <a:latin typeface="Montserrat Bold"/>
                  <a:ea typeface="Montserrat Bold"/>
                  <a:cs typeface="Montserrat Bold"/>
                  <a:sym typeface="Montserrat Bold"/>
                </a:rPr>
                <a:t>  Audience</a:t>
              </a:r>
            </a:p>
          </p:txBody>
        </p:sp>
      </p:grpSp>
      <p:sp>
        <p:nvSpPr>
          <p:cNvPr name="Freeform 22" id="22"/>
          <p:cNvSpPr/>
          <p:nvPr/>
        </p:nvSpPr>
        <p:spPr>
          <a:xfrm flipH="false" flipV="false" rot="0">
            <a:off x="407015" y="2297944"/>
            <a:ext cx="3791704" cy="5691113"/>
          </a:xfrm>
          <a:custGeom>
            <a:avLst/>
            <a:gdLst/>
            <a:ahLst/>
            <a:cxnLst/>
            <a:rect r="r" b="b" t="t" l="l"/>
            <a:pathLst>
              <a:path h="5691113" w="3791704">
                <a:moveTo>
                  <a:pt x="0" y="0"/>
                </a:moveTo>
                <a:lnTo>
                  <a:pt x="3791704" y="0"/>
                </a:lnTo>
                <a:lnTo>
                  <a:pt x="3791704" y="5691112"/>
                </a:lnTo>
                <a:lnTo>
                  <a:pt x="0" y="5691112"/>
                </a:lnTo>
                <a:lnTo>
                  <a:pt x="0" y="0"/>
                </a:lnTo>
                <a:close/>
              </a:path>
            </a:pathLst>
          </a:custGeom>
          <a:blipFill>
            <a:blip r:embed="rId3"/>
            <a:stretch>
              <a:fillRect l="0" t="-22222" r="0" b="-22222"/>
            </a:stretch>
          </a:blipFill>
        </p:spPr>
      </p:sp>
      <p:sp>
        <p:nvSpPr>
          <p:cNvPr name="Freeform 23" id="23"/>
          <p:cNvSpPr/>
          <p:nvPr/>
        </p:nvSpPr>
        <p:spPr>
          <a:xfrm flipH="false" flipV="false" rot="0">
            <a:off x="4794574" y="5497188"/>
            <a:ext cx="3174832" cy="2460423"/>
          </a:xfrm>
          <a:custGeom>
            <a:avLst/>
            <a:gdLst/>
            <a:ahLst/>
            <a:cxnLst/>
            <a:rect r="r" b="b" t="t" l="l"/>
            <a:pathLst>
              <a:path h="2460423" w="3174832">
                <a:moveTo>
                  <a:pt x="0" y="0"/>
                </a:moveTo>
                <a:lnTo>
                  <a:pt x="3174832" y="0"/>
                </a:lnTo>
                <a:lnTo>
                  <a:pt x="3174832" y="2460423"/>
                </a:lnTo>
                <a:lnTo>
                  <a:pt x="0" y="2460423"/>
                </a:lnTo>
                <a:lnTo>
                  <a:pt x="0" y="0"/>
                </a:lnTo>
                <a:close/>
              </a:path>
            </a:pathLst>
          </a:custGeom>
          <a:blipFill>
            <a:blip r:embed="rId4"/>
            <a:stretch>
              <a:fillRect l="0" t="-21710" r="0" b="-7325"/>
            </a:stretch>
          </a:blipFill>
        </p:spPr>
      </p:sp>
      <p:sp>
        <p:nvSpPr>
          <p:cNvPr name="Freeform 24" id="24"/>
          <p:cNvSpPr/>
          <p:nvPr/>
        </p:nvSpPr>
        <p:spPr>
          <a:xfrm flipH="false" flipV="false" rot="0">
            <a:off x="9077544" y="2362222"/>
            <a:ext cx="3794075" cy="5691113"/>
          </a:xfrm>
          <a:custGeom>
            <a:avLst/>
            <a:gdLst/>
            <a:ahLst/>
            <a:cxnLst/>
            <a:rect r="r" b="b" t="t" l="l"/>
            <a:pathLst>
              <a:path h="5691113" w="3794075">
                <a:moveTo>
                  <a:pt x="0" y="0"/>
                </a:moveTo>
                <a:lnTo>
                  <a:pt x="3794075" y="0"/>
                </a:lnTo>
                <a:lnTo>
                  <a:pt x="3794075" y="5691113"/>
                </a:lnTo>
                <a:lnTo>
                  <a:pt x="0" y="5691113"/>
                </a:lnTo>
                <a:lnTo>
                  <a:pt x="0" y="0"/>
                </a:lnTo>
                <a:close/>
              </a:path>
            </a:pathLst>
          </a:custGeom>
          <a:blipFill>
            <a:blip r:embed="rId5"/>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303514" y="5143500"/>
            <a:ext cx="4763985" cy="1288921"/>
            <a:chOff x="0" y="0"/>
            <a:chExt cx="6351980" cy="1718561"/>
          </a:xfrm>
        </p:grpSpPr>
        <p:sp>
          <p:nvSpPr>
            <p:cNvPr name="Freeform 3" id="3"/>
            <p:cNvSpPr/>
            <p:nvPr/>
          </p:nvSpPr>
          <p:spPr>
            <a:xfrm flipH="false" flipV="false" rot="0">
              <a:off x="0" y="0"/>
              <a:ext cx="6351980" cy="1718561"/>
            </a:xfrm>
            <a:custGeom>
              <a:avLst/>
              <a:gdLst/>
              <a:ahLst/>
              <a:cxnLst/>
              <a:rect r="r" b="b" t="t" l="l"/>
              <a:pathLst>
                <a:path h="1718561" w="6351980">
                  <a:moveTo>
                    <a:pt x="0" y="0"/>
                  </a:moveTo>
                  <a:lnTo>
                    <a:pt x="6351980" y="0"/>
                  </a:lnTo>
                  <a:lnTo>
                    <a:pt x="6351980" y="1718561"/>
                  </a:lnTo>
                  <a:lnTo>
                    <a:pt x="0" y="1718561"/>
                  </a:lnTo>
                  <a:close/>
                </a:path>
              </a:pathLst>
            </a:custGeom>
            <a:solidFill>
              <a:srgbClr val="000000">
                <a:alpha val="0"/>
              </a:srgbClr>
            </a:solidFill>
          </p:spPr>
        </p:sp>
        <p:sp>
          <p:nvSpPr>
            <p:cNvPr name="TextBox 4" id="4"/>
            <p:cNvSpPr txBox="true"/>
            <p:nvPr/>
          </p:nvSpPr>
          <p:spPr>
            <a:xfrm>
              <a:off x="0" y="-19050"/>
              <a:ext cx="6351980" cy="1737611"/>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Max and the Magic Hoodie</a:t>
              </a:r>
            </a:p>
          </p:txBody>
        </p:sp>
      </p:grpSp>
      <p:grpSp>
        <p:nvGrpSpPr>
          <p:cNvPr name="Group 5" id="5"/>
          <p:cNvGrpSpPr/>
          <p:nvPr/>
        </p:nvGrpSpPr>
        <p:grpSpPr>
          <a:xfrm rot="0">
            <a:off x="303514" y="6623348"/>
            <a:ext cx="4942591" cy="1430933"/>
            <a:chOff x="0" y="0"/>
            <a:chExt cx="6574503" cy="1903389"/>
          </a:xfrm>
        </p:grpSpPr>
        <p:sp>
          <p:nvSpPr>
            <p:cNvPr name="Freeform 6" id="6"/>
            <p:cNvSpPr/>
            <p:nvPr/>
          </p:nvSpPr>
          <p:spPr>
            <a:xfrm flipH="false" flipV="false" rot="0">
              <a:off x="0" y="0"/>
              <a:ext cx="6574503" cy="1903389"/>
            </a:xfrm>
            <a:custGeom>
              <a:avLst/>
              <a:gdLst/>
              <a:ahLst/>
              <a:cxnLst/>
              <a:rect r="r" b="b" t="t" l="l"/>
              <a:pathLst>
                <a:path h="1903389" w="6574503">
                  <a:moveTo>
                    <a:pt x="0" y="0"/>
                  </a:moveTo>
                  <a:lnTo>
                    <a:pt x="6574503" y="0"/>
                  </a:lnTo>
                  <a:lnTo>
                    <a:pt x="6574503" y="1903389"/>
                  </a:lnTo>
                  <a:lnTo>
                    <a:pt x="0" y="1903389"/>
                  </a:lnTo>
                  <a:close/>
                </a:path>
              </a:pathLst>
            </a:custGeom>
            <a:solidFill>
              <a:srgbClr val="000000">
                <a:alpha val="0"/>
              </a:srgbClr>
            </a:solidFill>
          </p:spPr>
        </p:sp>
        <p:sp>
          <p:nvSpPr>
            <p:cNvPr name="TextBox 7" id="7"/>
            <p:cNvSpPr txBox="true"/>
            <p:nvPr/>
          </p:nvSpPr>
          <p:spPr>
            <a:xfrm>
              <a:off x="0" y="-47625"/>
              <a:ext cx="6574503" cy="1951014"/>
            </a:xfrm>
            <a:prstGeom prst="rect">
              <a:avLst/>
            </a:prstGeom>
          </p:spPr>
          <p:txBody>
            <a:bodyPr anchor="t" rtlCol="false" tIns="0" lIns="0" bIns="0" rIns="0"/>
            <a:lstStyle/>
            <a:p>
              <a:pPr algn="ctr">
                <a:lnSpc>
                  <a:spcPts val="3653"/>
                </a:lnSpc>
              </a:pPr>
              <a:r>
                <a:rPr lang="en-US" sz="2610" b="true">
                  <a:solidFill>
                    <a:srgbClr val="FFFFFF"/>
                  </a:solidFill>
                  <a:latin typeface="Montserrat Bold"/>
                  <a:ea typeface="Montserrat Bold"/>
                  <a:cs typeface="Montserrat Bold"/>
                  <a:sym typeface="Montserrat Bold"/>
                </a:rPr>
                <a:t>A story of self-belief, bravery, and transformation for young readers</a:t>
              </a:r>
            </a:p>
          </p:txBody>
        </p:sp>
      </p:grpSp>
      <p:grpSp>
        <p:nvGrpSpPr>
          <p:cNvPr name="Group 8" id="8"/>
          <p:cNvGrpSpPr/>
          <p:nvPr/>
        </p:nvGrpSpPr>
        <p:grpSpPr>
          <a:xfrm rot="0">
            <a:off x="0" y="8384666"/>
            <a:ext cx="18283428" cy="1899762"/>
            <a:chOff x="0" y="0"/>
            <a:chExt cx="24377904" cy="2533016"/>
          </a:xfrm>
        </p:grpSpPr>
        <p:sp>
          <p:nvSpPr>
            <p:cNvPr name="Freeform 9" id="9"/>
            <p:cNvSpPr/>
            <p:nvPr/>
          </p:nvSpPr>
          <p:spPr>
            <a:xfrm flipH="false" flipV="false" rot="0">
              <a:off x="0" y="0"/>
              <a:ext cx="24377904" cy="2533015"/>
            </a:xfrm>
            <a:custGeom>
              <a:avLst/>
              <a:gdLst/>
              <a:ahLst/>
              <a:cxnLst/>
              <a:rect r="r" b="b" t="t" l="l"/>
              <a:pathLst>
                <a:path h="2533015" w="24377904">
                  <a:moveTo>
                    <a:pt x="0" y="0"/>
                  </a:moveTo>
                  <a:lnTo>
                    <a:pt x="24377904" y="0"/>
                  </a:lnTo>
                  <a:lnTo>
                    <a:pt x="24377904" y="2533015"/>
                  </a:lnTo>
                  <a:lnTo>
                    <a:pt x="0" y="2533015"/>
                  </a:lnTo>
                  <a:close/>
                </a:path>
              </a:pathLst>
            </a:custGeom>
            <a:solidFill>
              <a:srgbClr val="643113"/>
            </a:solidFill>
          </p:spPr>
        </p:sp>
      </p:grpSp>
      <p:sp>
        <p:nvSpPr>
          <p:cNvPr name="Freeform 10" id="10"/>
          <p:cNvSpPr/>
          <p:nvPr/>
        </p:nvSpPr>
        <p:spPr>
          <a:xfrm flipH="false" flipV="false" rot="0">
            <a:off x="9925451" y="1028700"/>
            <a:ext cx="5905269" cy="5905269"/>
          </a:xfrm>
          <a:custGeom>
            <a:avLst/>
            <a:gdLst/>
            <a:ahLst/>
            <a:cxnLst/>
            <a:rect r="r" b="b" t="t" l="l"/>
            <a:pathLst>
              <a:path h="5905269" w="5905269">
                <a:moveTo>
                  <a:pt x="0" y="0"/>
                </a:moveTo>
                <a:lnTo>
                  <a:pt x="5905269" y="0"/>
                </a:lnTo>
                <a:lnTo>
                  <a:pt x="5905269" y="5905269"/>
                </a:lnTo>
                <a:lnTo>
                  <a:pt x="0" y="5905269"/>
                </a:lnTo>
                <a:lnTo>
                  <a:pt x="0" y="0"/>
                </a:lnTo>
                <a:close/>
              </a:path>
            </a:pathLst>
          </a:custGeom>
          <a:blipFill>
            <a:blip r:embed="rId3"/>
            <a:stretch>
              <a:fillRect l="0" t="0" r="0" b="0"/>
            </a:stretch>
          </a:blipFill>
        </p:spPr>
      </p:sp>
      <p:sp>
        <p:nvSpPr>
          <p:cNvPr name="Freeform 11" id="11"/>
          <p:cNvSpPr/>
          <p:nvPr/>
        </p:nvSpPr>
        <p:spPr>
          <a:xfrm flipH="false" flipV="false" rot="0">
            <a:off x="5073260" y="2290929"/>
            <a:ext cx="9577463" cy="7996071"/>
          </a:xfrm>
          <a:custGeom>
            <a:avLst/>
            <a:gdLst/>
            <a:ahLst/>
            <a:cxnLst/>
            <a:rect r="r" b="b" t="t" l="l"/>
            <a:pathLst>
              <a:path h="7996071" w="9577463">
                <a:moveTo>
                  <a:pt x="0" y="0"/>
                </a:moveTo>
                <a:lnTo>
                  <a:pt x="9577463" y="0"/>
                </a:lnTo>
                <a:lnTo>
                  <a:pt x="9577463" y="7996071"/>
                </a:lnTo>
                <a:lnTo>
                  <a:pt x="0" y="7996071"/>
                </a:lnTo>
                <a:lnTo>
                  <a:pt x="0" y="0"/>
                </a:lnTo>
                <a:close/>
              </a:path>
            </a:pathLst>
          </a:custGeom>
          <a:blipFill>
            <a:blip r:embed="rId4"/>
            <a:stretch>
              <a:fillRect l="0" t="-25588" r="0" b="0"/>
            </a:stretch>
          </a:blipFill>
        </p:spPr>
      </p:sp>
      <p:grpSp>
        <p:nvGrpSpPr>
          <p:cNvPr name="Group 12" id="12"/>
          <p:cNvGrpSpPr/>
          <p:nvPr/>
        </p:nvGrpSpPr>
        <p:grpSpPr>
          <a:xfrm rot="0">
            <a:off x="-181119" y="8606731"/>
            <a:ext cx="18654810" cy="1520480"/>
            <a:chOff x="0" y="0"/>
            <a:chExt cx="24873080" cy="2027306"/>
          </a:xfrm>
        </p:grpSpPr>
        <p:sp>
          <p:nvSpPr>
            <p:cNvPr name="Freeform 13" id="13"/>
            <p:cNvSpPr/>
            <p:nvPr/>
          </p:nvSpPr>
          <p:spPr>
            <a:xfrm flipH="false" flipV="false" rot="0">
              <a:off x="0" y="0"/>
              <a:ext cx="24873080" cy="2027306"/>
            </a:xfrm>
            <a:custGeom>
              <a:avLst/>
              <a:gdLst/>
              <a:ahLst/>
              <a:cxnLst/>
              <a:rect r="r" b="b" t="t" l="l"/>
              <a:pathLst>
                <a:path h="2027306" w="24873080">
                  <a:moveTo>
                    <a:pt x="0" y="0"/>
                  </a:moveTo>
                  <a:lnTo>
                    <a:pt x="24873080" y="0"/>
                  </a:lnTo>
                  <a:lnTo>
                    <a:pt x="24873080" y="2027306"/>
                  </a:lnTo>
                  <a:lnTo>
                    <a:pt x="0" y="2027306"/>
                  </a:lnTo>
                  <a:close/>
                </a:path>
              </a:pathLst>
            </a:custGeom>
            <a:solidFill>
              <a:srgbClr val="000000">
                <a:alpha val="0"/>
              </a:srgbClr>
            </a:solidFill>
          </p:spPr>
        </p:sp>
        <p:sp>
          <p:nvSpPr>
            <p:cNvPr name="TextBox 14" id="14"/>
            <p:cNvSpPr txBox="true"/>
            <p:nvPr/>
          </p:nvSpPr>
          <p:spPr>
            <a:xfrm>
              <a:off x="0" y="-19050"/>
              <a:ext cx="24873080" cy="2046356"/>
            </a:xfrm>
            <a:prstGeom prst="rect">
              <a:avLst/>
            </a:prstGeom>
          </p:spPr>
          <p:txBody>
            <a:bodyPr anchor="ctr" rtlCol="false" tIns="0" lIns="0" bIns="0" rIns="0"/>
            <a:lstStyle/>
            <a:p>
              <a:pPr algn="ctr">
                <a:lnSpc>
                  <a:spcPts val="3742"/>
                </a:lnSpc>
              </a:pPr>
              <a:r>
                <a:rPr lang="en-US" sz="2970" b="true">
                  <a:solidFill>
                    <a:srgbClr val="FFFFFF"/>
                  </a:solidFill>
                  <a:latin typeface="Montserrat Bold"/>
                  <a:ea typeface="Montserrat Bold"/>
                  <a:cs typeface="Montserrat Bold"/>
                  <a:sym typeface="Montserrat Bold"/>
                </a:rPr>
                <a:t>Our featured product is the Book + Hoodie Bundle. Every book purchase comes with a</a:t>
              </a:r>
            </a:p>
            <a:p>
              <a:pPr algn="ctr">
                <a:lnSpc>
                  <a:spcPts val="3742"/>
                </a:lnSpc>
              </a:pPr>
              <a:r>
                <a:rPr lang="en-US" sz="2970" b="true">
                  <a:solidFill>
                    <a:srgbClr val="FFFFFF"/>
                  </a:solidFill>
                  <a:latin typeface="Montserrat Bold"/>
                  <a:ea typeface="Montserrat Bold"/>
                  <a:cs typeface="Montserrat Bold"/>
                  <a:sym typeface="Montserrat Bold"/>
                </a:rPr>
                <a:t>FREE hoodie so that the reader feels just as confident as the main character in the story.</a:t>
              </a:r>
            </a:p>
            <a:p>
              <a:pPr algn="ctr">
                <a:lnSpc>
                  <a:spcPts val="3742"/>
                </a:lnSpc>
              </a:pPr>
              <a:r>
                <a:rPr lang="en-US" sz="2970" b="true">
                  <a:solidFill>
                    <a:srgbClr val="FFFFFF"/>
                  </a:solidFill>
                  <a:latin typeface="Montserrat Bold"/>
                  <a:ea typeface="Montserrat Bold"/>
                  <a:cs typeface="Montserrat Bold"/>
                  <a:sym typeface="Montserrat Bold"/>
                </a:rPr>
                <a:t>The size range is from 2T all the way to 5XL so that no child feels left out.</a:t>
              </a:r>
            </a:p>
          </p:txBody>
        </p:sp>
      </p:grpSp>
      <p:grpSp>
        <p:nvGrpSpPr>
          <p:cNvPr name="Group 15" id="15"/>
          <p:cNvGrpSpPr/>
          <p:nvPr/>
        </p:nvGrpSpPr>
        <p:grpSpPr>
          <a:xfrm rot="0">
            <a:off x="303514" y="1028700"/>
            <a:ext cx="4776369" cy="3898620"/>
            <a:chOff x="0" y="0"/>
            <a:chExt cx="6368492" cy="5198160"/>
          </a:xfrm>
        </p:grpSpPr>
        <p:sp>
          <p:nvSpPr>
            <p:cNvPr name="Freeform 16" id="16"/>
            <p:cNvSpPr/>
            <p:nvPr/>
          </p:nvSpPr>
          <p:spPr>
            <a:xfrm flipH="false" flipV="false" rot="0">
              <a:off x="3184246" y="0"/>
              <a:ext cx="3184246" cy="5198160"/>
            </a:xfrm>
            <a:custGeom>
              <a:avLst/>
              <a:gdLst/>
              <a:ahLst/>
              <a:cxnLst/>
              <a:rect r="r" b="b" t="t" l="l"/>
              <a:pathLst>
                <a:path h="5198160" w="3184246">
                  <a:moveTo>
                    <a:pt x="0" y="0"/>
                  </a:moveTo>
                  <a:lnTo>
                    <a:pt x="3184246" y="0"/>
                  </a:lnTo>
                  <a:lnTo>
                    <a:pt x="3184246" y="5198160"/>
                  </a:lnTo>
                  <a:lnTo>
                    <a:pt x="0" y="5198160"/>
                  </a:lnTo>
                  <a:lnTo>
                    <a:pt x="0" y="0"/>
                  </a:lnTo>
                  <a:close/>
                </a:path>
              </a:pathLst>
            </a:custGeom>
            <a:blipFill>
              <a:blip r:embed="rId5"/>
              <a:stretch>
                <a:fillRect l="-2196" t="-18204" r="-3746" b="-22496"/>
              </a:stretch>
            </a:blipFill>
          </p:spPr>
        </p:sp>
        <p:sp>
          <p:nvSpPr>
            <p:cNvPr name="Freeform 17" id="17"/>
            <p:cNvSpPr/>
            <p:nvPr/>
          </p:nvSpPr>
          <p:spPr>
            <a:xfrm flipH="false" flipV="false" rot="0">
              <a:off x="0" y="0"/>
              <a:ext cx="3184246" cy="5097258"/>
            </a:xfrm>
            <a:custGeom>
              <a:avLst/>
              <a:gdLst/>
              <a:ahLst/>
              <a:cxnLst/>
              <a:rect r="r" b="b" t="t" l="l"/>
              <a:pathLst>
                <a:path h="5097258" w="3184246">
                  <a:moveTo>
                    <a:pt x="0" y="0"/>
                  </a:moveTo>
                  <a:lnTo>
                    <a:pt x="3184246" y="0"/>
                  </a:lnTo>
                  <a:lnTo>
                    <a:pt x="3184246" y="5097258"/>
                  </a:lnTo>
                  <a:lnTo>
                    <a:pt x="0" y="5097258"/>
                  </a:lnTo>
                  <a:lnTo>
                    <a:pt x="0" y="0"/>
                  </a:lnTo>
                  <a:close/>
                </a:path>
              </a:pathLst>
            </a:custGeom>
            <a:blipFill>
              <a:blip r:embed="rId6"/>
              <a:stretch>
                <a:fillRect l="-20404" t="-35167" r="-48292" b="-7811"/>
              </a:stretch>
            </a:blipFill>
          </p:spPr>
        </p:sp>
      </p:grpSp>
      <p:grpSp>
        <p:nvGrpSpPr>
          <p:cNvPr name="Group 18" id="18"/>
          <p:cNvGrpSpPr/>
          <p:nvPr/>
        </p:nvGrpSpPr>
        <p:grpSpPr>
          <a:xfrm rot="0">
            <a:off x="190263" y="-119938"/>
            <a:ext cx="18283428" cy="1241678"/>
            <a:chOff x="0" y="0"/>
            <a:chExt cx="24377904" cy="1655570"/>
          </a:xfrm>
        </p:grpSpPr>
        <p:sp>
          <p:nvSpPr>
            <p:cNvPr name="Freeform 19" id="19"/>
            <p:cNvSpPr/>
            <p:nvPr/>
          </p:nvSpPr>
          <p:spPr>
            <a:xfrm flipH="false" flipV="false" rot="0">
              <a:off x="0" y="0"/>
              <a:ext cx="24377904" cy="1655570"/>
            </a:xfrm>
            <a:custGeom>
              <a:avLst/>
              <a:gdLst/>
              <a:ahLst/>
              <a:cxnLst/>
              <a:rect r="r" b="b" t="t" l="l"/>
              <a:pathLst>
                <a:path h="1655570" w="24377904">
                  <a:moveTo>
                    <a:pt x="0" y="0"/>
                  </a:moveTo>
                  <a:lnTo>
                    <a:pt x="24377904" y="0"/>
                  </a:lnTo>
                  <a:lnTo>
                    <a:pt x="24377904" y="1655570"/>
                  </a:lnTo>
                  <a:lnTo>
                    <a:pt x="0" y="1655570"/>
                  </a:lnTo>
                  <a:close/>
                </a:path>
              </a:pathLst>
            </a:custGeom>
            <a:solidFill>
              <a:srgbClr val="000000">
                <a:alpha val="0"/>
              </a:srgbClr>
            </a:solidFill>
          </p:spPr>
        </p:sp>
        <p:sp>
          <p:nvSpPr>
            <p:cNvPr name="TextBox 20" id="20"/>
            <p:cNvSpPr txBox="true"/>
            <p:nvPr/>
          </p:nvSpPr>
          <p:spPr>
            <a:xfrm>
              <a:off x="0" y="-38100"/>
              <a:ext cx="24377904" cy="1693670"/>
            </a:xfrm>
            <a:prstGeom prst="rect">
              <a:avLst/>
            </a:prstGeom>
          </p:spPr>
          <p:txBody>
            <a:bodyPr anchor="t" rtlCol="false" tIns="0" lIns="0" bIns="0" rIns="0"/>
            <a:lstStyle/>
            <a:p>
              <a:pPr algn="ctr">
                <a:lnSpc>
                  <a:spcPts val="7812"/>
                </a:lnSpc>
              </a:pPr>
              <a:r>
                <a:rPr lang="en-US" sz="6200">
                  <a:solidFill>
                    <a:srgbClr val="FFFFFF"/>
                  </a:solidFill>
                  <a:latin typeface="Montserrat"/>
                  <a:ea typeface="Montserrat"/>
                  <a:cs typeface="Montserrat"/>
                  <a:sym typeface="Montserrat"/>
                </a:rPr>
                <a:t>Featured Product</a:t>
              </a:r>
            </a:p>
          </p:txBody>
        </p:sp>
      </p:grpSp>
      <p:grpSp>
        <p:nvGrpSpPr>
          <p:cNvPr name="Group 21" id="21"/>
          <p:cNvGrpSpPr>
            <a:grpSpLocks noChangeAspect="true"/>
          </p:cNvGrpSpPr>
          <p:nvPr/>
        </p:nvGrpSpPr>
        <p:grpSpPr>
          <a:xfrm rot="0">
            <a:off x="15635147" y="736498"/>
            <a:ext cx="2382553" cy="2382553"/>
            <a:chOff x="0" y="0"/>
            <a:chExt cx="8909050" cy="8909050"/>
          </a:xfrm>
        </p:grpSpPr>
        <p:sp>
          <p:nvSpPr>
            <p:cNvPr name="Freeform 22" id="22"/>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E66922"/>
            </a:solidFill>
          </p:spPr>
        </p:sp>
        <p:sp>
          <p:nvSpPr>
            <p:cNvPr name="Freeform 23" id="23"/>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7"/>
              <a:stretch>
                <a:fillRect l="-193988" t="-93209" r="-185713" b="-74817"/>
              </a:stretch>
            </a:blipFill>
          </p:spPr>
        </p:sp>
        <p:sp>
          <p:nvSpPr>
            <p:cNvPr name="Freeform 24" id="24"/>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BEB0A5"/>
            </a:solidFill>
          </p:spPr>
        </p:sp>
      </p:grpSp>
      <p:grpSp>
        <p:nvGrpSpPr>
          <p:cNvPr name="Group 25" id="25"/>
          <p:cNvGrpSpPr/>
          <p:nvPr/>
        </p:nvGrpSpPr>
        <p:grpSpPr>
          <a:xfrm rot="0">
            <a:off x="15635147" y="3374177"/>
            <a:ext cx="2504540" cy="3259733"/>
            <a:chOff x="0" y="0"/>
            <a:chExt cx="3305339" cy="4301996"/>
          </a:xfrm>
        </p:grpSpPr>
        <p:sp>
          <p:nvSpPr>
            <p:cNvPr name="Freeform 26" id="26"/>
            <p:cNvSpPr/>
            <p:nvPr/>
          </p:nvSpPr>
          <p:spPr>
            <a:xfrm flipH="false" flipV="false" rot="0">
              <a:off x="0" y="0"/>
              <a:ext cx="3305339" cy="4301996"/>
            </a:xfrm>
            <a:custGeom>
              <a:avLst/>
              <a:gdLst/>
              <a:ahLst/>
              <a:cxnLst/>
              <a:rect r="r" b="b" t="t" l="l"/>
              <a:pathLst>
                <a:path h="4301996" w="3305339">
                  <a:moveTo>
                    <a:pt x="0" y="0"/>
                  </a:moveTo>
                  <a:lnTo>
                    <a:pt x="3305339" y="0"/>
                  </a:lnTo>
                  <a:lnTo>
                    <a:pt x="3305339" y="4301996"/>
                  </a:lnTo>
                  <a:lnTo>
                    <a:pt x="0" y="4301996"/>
                  </a:lnTo>
                  <a:close/>
                </a:path>
              </a:pathLst>
            </a:custGeom>
            <a:solidFill>
              <a:srgbClr val="000000">
                <a:alpha val="0"/>
              </a:srgbClr>
            </a:solidFill>
          </p:spPr>
        </p:sp>
        <p:sp>
          <p:nvSpPr>
            <p:cNvPr name="TextBox 27" id="27"/>
            <p:cNvSpPr txBox="true"/>
            <p:nvPr/>
          </p:nvSpPr>
          <p:spPr>
            <a:xfrm>
              <a:off x="0" y="-47625"/>
              <a:ext cx="3305339" cy="4349621"/>
            </a:xfrm>
            <a:prstGeom prst="rect">
              <a:avLst/>
            </a:prstGeom>
          </p:spPr>
          <p:txBody>
            <a:bodyPr anchor="t" rtlCol="false" tIns="0" lIns="0" bIns="0" rIns="0"/>
            <a:lstStyle/>
            <a:p>
              <a:pPr algn="ctr">
                <a:lnSpc>
                  <a:spcPts val="3653"/>
                </a:lnSpc>
              </a:pPr>
              <a:r>
                <a:rPr lang="en-US" sz="2610" b="true">
                  <a:solidFill>
                    <a:srgbClr val="FFFFFF"/>
                  </a:solidFill>
                  <a:latin typeface="Montserrat Bold"/>
                  <a:ea typeface="Montserrat Bold"/>
                  <a:cs typeface="Montserrat Bold"/>
                  <a:sym typeface="Montserrat Bold"/>
                </a:rPr>
                <a:t>t-shirts, hoodies, jackets, hats, scarves, jibbitz and more on the next page</a:t>
              </a:r>
            </a:p>
          </p:txBody>
        </p:sp>
      </p:grpSp>
      <p:sp>
        <p:nvSpPr>
          <p:cNvPr name="Freeform 28" id="28"/>
          <p:cNvSpPr/>
          <p:nvPr/>
        </p:nvSpPr>
        <p:spPr>
          <a:xfrm flipH="false" flipV="false" rot="0">
            <a:off x="15830720" y="7174939"/>
            <a:ext cx="2113395" cy="634019"/>
          </a:xfrm>
          <a:custGeom>
            <a:avLst/>
            <a:gdLst/>
            <a:ahLst/>
            <a:cxnLst/>
            <a:rect r="r" b="b" t="t" l="l"/>
            <a:pathLst>
              <a:path h="634019" w="2113395">
                <a:moveTo>
                  <a:pt x="0" y="0"/>
                </a:moveTo>
                <a:lnTo>
                  <a:pt x="2113395" y="0"/>
                </a:lnTo>
                <a:lnTo>
                  <a:pt x="2113395" y="634019"/>
                </a:lnTo>
                <a:lnTo>
                  <a:pt x="0" y="6340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9" id="29"/>
          <p:cNvGrpSpPr/>
          <p:nvPr/>
        </p:nvGrpSpPr>
        <p:grpSpPr>
          <a:xfrm rot="0">
            <a:off x="4648236" y="1826521"/>
            <a:ext cx="4078265" cy="3688385"/>
            <a:chOff x="0" y="0"/>
            <a:chExt cx="4300999" cy="3889827"/>
          </a:xfrm>
        </p:grpSpPr>
        <p:sp>
          <p:nvSpPr>
            <p:cNvPr name="Freeform 30" id="30"/>
            <p:cNvSpPr/>
            <p:nvPr/>
          </p:nvSpPr>
          <p:spPr>
            <a:xfrm flipH="false" flipV="false" rot="0">
              <a:off x="0" y="0"/>
              <a:ext cx="4300999" cy="3889827"/>
            </a:xfrm>
            <a:custGeom>
              <a:avLst/>
              <a:gdLst/>
              <a:ahLst/>
              <a:cxnLst/>
              <a:rect r="r" b="b" t="t" l="l"/>
              <a:pathLst>
                <a:path h="3889827" w="4300999">
                  <a:moveTo>
                    <a:pt x="0" y="0"/>
                  </a:moveTo>
                  <a:lnTo>
                    <a:pt x="4300999" y="0"/>
                  </a:lnTo>
                  <a:lnTo>
                    <a:pt x="4300999" y="3889827"/>
                  </a:lnTo>
                  <a:lnTo>
                    <a:pt x="0" y="3889827"/>
                  </a:lnTo>
                  <a:close/>
                </a:path>
              </a:pathLst>
            </a:custGeom>
            <a:solidFill>
              <a:srgbClr val="000000">
                <a:alpha val="0"/>
              </a:srgbClr>
            </a:solidFill>
          </p:spPr>
        </p:sp>
        <p:sp>
          <p:nvSpPr>
            <p:cNvPr name="TextBox 31" id="31"/>
            <p:cNvSpPr txBox="true"/>
            <p:nvPr/>
          </p:nvSpPr>
          <p:spPr>
            <a:xfrm>
              <a:off x="0" y="-38100"/>
              <a:ext cx="4300999" cy="3927927"/>
            </a:xfrm>
            <a:prstGeom prst="rect">
              <a:avLst/>
            </a:prstGeom>
          </p:spPr>
          <p:txBody>
            <a:bodyPr anchor="t" rtlCol="false" tIns="0" lIns="0" bIns="0" rIns="0"/>
            <a:lstStyle/>
            <a:p>
              <a:pPr algn="ctr">
                <a:lnSpc>
                  <a:spcPts val="6804"/>
                </a:lnSpc>
              </a:pPr>
              <a:r>
                <a:rPr lang="en-US" sz="5400">
                  <a:solidFill>
                    <a:srgbClr val="FFFFFF"/>
                  </a:solidFill>
                  <a:latin typeface="Montserrat"/>
                  <a:ea typeface="Montserrat"/>
                  <a:cs typeface="Montserrat"/>
                  <a:sym typeface="Montserrat"/>
                </a:rPr>
                <a:t>Book</a:t>
              </a:r>
            </a:p>
            <a:p>
              <a:pPr algn="ctr">
                <a:lnSpc>
                  <a:spcPts val="6804"/>
                </a:lnSpc>
              </a:pPr>
              <a:r>
                <a:rPr lang="en-US" sz="5400">
                  <a:solidFill>
                    <a:srgbClr val="FFFFFF"/>
                  </a:solidFill>
                  <a:latin typeface="Montserrat"/>
                  <a:ea typeface="Montserrat"/>
                  <a:cs typeface="Montserrat"/>
                  <a:sym typeface="Montserrat"/>
                </a:rPr>
                <a:t>+</a:t>
              </a:r>
            </a:p>
            <a:p>
              <a:pPr algn="ctr">
                <a:lnSpc>
                  <a:spcPts val="6804"/>
                </a:lnSpc>
              </a:pPr>
              <a:r>
                <a:rPr lang="en-US" sz="5400">
                  <a:solidFill>
                    <a:srgbClr val="FFFFFF"/>
                  </a:solidFill>
                  <a:latin typeface="Montserrat"/>
                  <a:ea typeface="Montserrat"/>
                  <a:cs typeface="Montserrat"/>
                  <a:sym typeface="Montserrat"/>
                </a:rPr>
                <a:t>Hoodie Bundle</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572" y="0"/>
            <a:ext cx="18283428" cy="1623421"/>
            <a:chOff x="0" y="0"/>
            <a:chExt cx="24377904" cy="2164561"/>
          </a:xfrm>
        </p:grpSpPr>
        <p:sp>
          <p:nvSpPr>
            <p:cNvPr name="Freeform 3" id="3"/>
            <p:cNvSpPr/>
            <p:nvPr/>
          </p:nvSpPr>
          <p:spPr>
            <a:xfrm flipH="false" flipV="false" rot="0">
              <a:off x="0" y="0"/>
              <a:ext cx="24377904" cy="2164561"/>
            </a:xfrm>
            <a:custGeom>
              <a:avLst/>
              <a:gdLst/>
              <a:ahLst/>
              <a:cxnLst/>
              <a:rect r="r" b="b" t="t" l="l"/>
              <a:pathLst>
                <a:path h="2164561" w="24377904">
                  <a:moveTo>
                    <a:pt x="0" y="0"/>
                  </a:moveTo>
                  <a:lnTo>
                    <a:pt x="24377904" y="0"/>
                  </a:lnTo>
                  <a:lnTo>
                    <a:pt x="24377904" y="2164561"/>
                  </a:lnTo>
                  <a:lnTo>
                    <a:pt x="0" y="2164561"/>
                  </a:lnTo>
                  <a:close/>
                </a:path>
              </a:pathLst>
            </a:custGeom>
            <a:solidFill>
              <a:srgbClr val="000000">
                <a:alpha val="0"/>
              </a:srgbClr>
            </a:solidFill>
          </p:spPr>
        </p:sp>
        <p:sp>
          <p:nvSpPr>
            <p:cNvPr name="TextBox 4" id="4"/>
            <p:cNvSpPr txBox="true"/>
            <p:nvPr/>
          </p:nvSpPr>
          <p:spPr>
            <a:xfrm>
              <a:off x="0" y="-47625"/>
              <a:ext cx="24377904" cy="2212186"/>
            </a:xfrm>
            <a:prstGeom prst="rect">
              <a:avLst/>
            </a:prstGeom>
          </p:spPr>
          <p:txBody>
            <a:bodyPr anchor="t" rtlCol="false" tIns="0" lIns="0" bIns="0" rIns="0"/>
            <a:lstStyle/>
            <a:p>
              <a:pPr algn="ctr">
                <a:lnSpc>
                  <a:spcPts val="8820"/>
                </a:lnSpc>
              </a:pPr>
              <a:r>
                <a:rPr lang="en-US" sz="6999">
                  <a:solidFill>
                    <a:srgbClr val="FFFFFF"/>
                  </a:solidFill>
                  <a:latin typeface="Montserrat"/>
                  <a:ea typeface="Montserrat"/>
                  <a:cs typeface="Montserrat"/>
                  <a:sym typeface="Montserrat"/>
                </a:rPr>
                <a:t>Current </a:t>
              </a:r>
              <a:r>
                <a:rPr lang="en-US" sz="6999">
                  <a:solidFill>
                    <a:srgbClr val="FFFFFF"/>
                  </a:solidFill>
                  <a:latin typeface="Montserrat"/>
                  <a:ea typeface="Montserrat"/>
                  <a:cs typeface="Montserrat"/>
                  <a:sym typeface="Montserrat"/>
                </a:rPr>
                <a:t>Product Line</a:t>
              </a:r>
            </a:p>
          </p:txBody>
        </p:sp>
      </p:grpSp>
      <p:grpSp>
        <p:nvGrpSpPr>
          <p:cNvPr name="Group 5" id="5"/>
          <p:cNvGrpSpPr/>
          <p:nvPr/>
        </p:nvGrpSpPr>
        <p:grpSpPr>
          <a:xfrm rot="0">
            <a:off x="0" y="8384666"/>
            <a:ext cx="18283428" cy="1899762"/>
            <a:chOff x="0" y="0"/>
            <a:chExt cx="24377904" cy="2533016"/>
          </a:xfrm>
        </p:grpSpPr>
        <p:sp>
          <p:nvSpPr>
            <p:cNvPr name="Freeform 6" id="6"/>
            <p:cNvSpPr/>
            <p:nvPr/>
          </p:nvSpPr>
          <p:spPr>
            <a:xfrm flipH="false" flipV="false" rot="0">
              <a:off x="0" y="0"/>
              <a:ext cx="24377904" cy="2533015"/>
            </a:xfrm>
            <a:custGeom>
              <a:avLst/>
              <a:gdLst/>
              <a:ahLst/>
              <a:cxnLst/>
              <a:rect r="r" b="b" t="t" l="l"/>
              <a:pathLst>
                <a:path h="2533015" w="24377904">
                  <a:moveTo>
                    <a:pt x="0" y="0"/>
                  </a:moveTo>
                  <a:lnTo>
                    <a:pt x="24377904" y="0"/>
                  </a:lnTo>
                  <a:lnTo>
                    <a:pt x="24377904" y="2533015"/>
                  </a:lnTo>
                  <a:lnTo>
                    <a:pt x="0" y="2533015"/>
                  </a:lnTo>
                  <a:close/>
                </a:path>
              </a:pathLst>
            </a:custGeom>
            <a:solidFill>
              <a:srgbClr val="E66922"/>
            </a:solidFill>
          </p:spPr>
        </p:sp>
      </p:grpSp>
      <p:grpSp>
        <p:nvGrpSpPr>
          <p:cNvPr name="Group 7" id="7"/>
          <p:cNvGrpSpPr/>
          <p:nvPr/>
        </p:nvGrpSpPr>
        <p:grpSpPr>
          <a:xfrm rot="0">
            <a:off x="-181119" y="8698991"/>
            <a:ext cx="18654810" cy="1181422"/>
            <a:chOff x="0" y="0"/>
            <a:chExt cx="24873080" cy="1575229"/>
          </a:xfrm>
        </p:grpSpPr>
        <p:sp>
          <p:nvSpPr>
            <p:cNvPr name="Freeform 8" id="8"/>
            <p:cNvSpPr/>
            <p:nvPr/>
          </p:nvSpPr>
          <p:spPr>
            <a:xfrm flipH="false" flipV="false" rot="0">
              <a:off x="0" y="0"/>
              <a:ext cx="24873080" cy="1575229"/>
            </a:xfrm>
            <a:custGeom>
              <a:avLst/>
              <a:gdLst/>
              <a:ahLst/>
              <a:cxnLst/>
              <a:rect r="r" b="b" t="t" l="l"/>
              <a:pathLst>
                <a:path h="1575229" w="24873080">
                  <a:moveTo>
                    <a:pt x="0" y="0"/>
                  </a:moveTo>
                  <a:lnTo>
                    <a:pt x="24873080" y="0"/>
                  </a:lnTo>
                  <a:lnTo>
                    <a:pt x="24873080" y="1575229"/>
                  </a:lnTo>
                  <a:lnTo>
                    <a:pt x="0" y="1575229"/>
                  </a:lnTo>
                  <a:close/>
                </a:path>
              </a:pathLst>
            </a:custGeom>
            <a:solidFill>
              <a:srgbClr val="000000">
                <a:alpha val="0"/>
              </a:srgbClr>
            </a:solidFill>
          </p:spPr>
        </p:sp>
        <p:sp>
          <p:nvSpPr>
            <p:cNvPr name="TextBox 9" id="9"/>
            <p:cNvSpPr txBox="true"/>
            <p:nvPr/>
          </p:nvSpPr>
          <p:spPr>
            <a:xfrm>
              <a:off x="0" y="-19050"/>
              <a:ext cx="24873080" cy="1594279"/>
            </a:xfrm>
            <a:prstGeom prst="rect">
              <a:avLst/>
            </a:prstGeom>
          </p:spPr>
          <p:txBody>
            <a:bodyPr anchor="ctr" rtlCol="false" tIns="0" lIns="0" bIns="0" rIns="0"/>
            <a:lstStyle/>
            <a:p>
              <a:pPr algn="ctr">
                <a:lnSpc>
                  <a:spcPts val="4158"/>
                </a:lnSpc>
              </a:pPr>
              <a:r>
                <a:rPr lang="en-US" sz="3300" b="true">
                  <a:solidFill>
                    <a:srgbClr val="FFFFFF"/>
                  </a:solidFill>
                  <a:latin typeface="Montserrat Bold"/>
                  <a:ea typeface="Montserrat Bold"/>
                  <a:cs typeface="Montserrat Bold"/>
                  <a:sym typeface="Montserrat Bold"/>
                </a:rPr>
                <a:t>MSTARS offers a diverse range of products, from empowering apparel to inspiring </a:t>
              </a:r>
            </a:p>
            <a:p>
              <a:pPr algn="ctr">
                <a:lnSpc>
                  <a:spcPts val="4158"/>
                </a:lnSpc>
              </a:pPr>
              <a:r>
                <a:rPr lang="en-US" sz="3300" b="true">
                  <a:solidFill>
                    <a:srgbClr val="FFFFFF"/>
                  </a:solidFill>
                  <a:latin typeface="Montserrat Bold"/>
                  <a:ea typeface="Montserrat Bold"/>
                  <a:cs typeface="Montserrat Bold"/>
                  <a:sym typeface="Montserrat Bold"/>
                </a:rPr>
                <a:t> children's books, all designed to uplift and empower the next generation.</a:t>
              </a:r>
            </a:p>
          </p:txBody>
        </p:sp>
      </p:grpSp>
      <p:grpSp>
        <p:nvGrpSpPr>
          <p:cNvPr name="Group 10" id="10"/>
          <p:cNvGrpSpPr/>
          <p:nvPr/>
        </p:nvGrpSpPr>
        <p:grpSpPr>
          <a:xfrm rot="0">
            <a:off x="232605" y="1421329"/>
            <a:ext cx="3297389" cy="3277725"/>
            <a:chOff x="0" y="0"/>
            <a:chExt cx="4396519" cy="4370300"/>
          </a:xfrm>
        </p:grpSpPr>
        <p:grpSp>
          <p:nvGrpSpPr>
            <p:cNvPr name="Group 11" id="11"/>
            <p:cNvGrpSpPr/>
            <p:nvPr/>
          </p:nvGrpSpPr>
          <p:grpSpPr>
            <a:xfrm rot="0">
              <a:off x="0" y="3401078"/>
              <a:ext cx="4396519" cy="969222"/>
              <a:chOff x="0" y="0"/>
              <a:chExt cx="4339088" cy="956561"/>
            </a:xfrm>
          </p:grpSpPr>
          <p:sp>
            <p:nvSpPr>
              <p:cNvPr name="Freeform 12" id="12"/>
              <p:cNvSpPr/>
              <p:nvPr/>
            </p:nvSpPr>
            <p:spPr>
              <a:xfrm flipH="false" flipV="false" rot="0">
                <a:off x="0" y="0"/>
                <a:ext cx="4339087" cy="956561"/>
              </a:xfrm>
              <a:custGeom>
                <a:avLst/>
                <a:gdLst/>
                <a:ahLst/>
                <a:cxnLst/>
                <a:rect r="r" b="b" t="t" l="l"/>
                <a:pathLst>
                  <a:path h="956561" w="4339087">
                    <a:moveTo>
                      <a:pt x="0" y="0"/>
                    </a:moveTo>
                    <a:lnTo>
                      <a:pt x="4339087" y="0"/>
                    </a:lnTo>
                    <a:lnTo>
                      <a:pt x="4339087" y="956561"/>
                    </a:lnTo>
                    <a:lnTo>
                      <a:pt x="0" y="956561"/>
                    </a:lnTo>
                    <a:close/>
                  </a:path>
                </a:pathLst>
              </a:custGeom>
              <a:solidFill>
                <a:srgbClr val="000000">
                  <a:alpha val="0"/>
                </a:srgbClr>
              </a:solidFill>
            </p:spPr>
          </p:sp>
          <p:sp>
            <p:nvSpPr>
              <p:cNvPr name="TextBox 13" id="13"/>
              <p:cNvSpPr txBox="true"/>
              <p:nvPr/>
            </p:nvSpPr>
            <p:spPr>
              <a:xfrm>
                <a:off x="0" y="-19050"/>
                <a:ext cx="4339088" cy="975611"/>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T - SHIRTS</a:t>
                </a:r>
              </a:p>
            </p:txBody>
          </p:sp>
        </p:grpSp>
        <p:sp>
          <p:nvSpPr>
            <p:cNvPr name="Freeform 14" id="14"/>
            <p:cNvSpPr/>
            <p:nvPr/>
          </p:nvSpPr>
          <p:spPr>
            <a:xfrm flipH="false" flipV="false" rot="0">
              <a:off x="312688" y="0"/>
              <a:ext cx="3771143" cy="3401078"/>
            </a:xfrm>
            <a:custGeom>
              <a:avLst/>
              <a:gdLst/>
              <a:ahLst/>
              <a:cxnLst/>
              <a:rect r="r" b="b" t="t" l="l"/>
              <a:pathLst>
                <a:path h="3401078" w="3771143">
                  <a:moveTo>
                    <a:pt x="0" y="0"/>
                  </a:moveTo>
                  <a:lnTo>
                    <a:pt x="3771143" y="0"/>
                  </a:lnTo>
                  <a:lnTo>
                    <a:pt x="3771143" y="3401078"/>
                  </a:lnTo>
                  <a:lnTo>
                    <a:pt x="0" y="3401078"/>
                  </a:lnTo>
                  <a:lnTo>
                    <a:pt x="0" y="0"/>
                  </a:lnTo>
                  <a:close/>
                </a:path>
              </a:pathLst>
            </a:custGeom>
            <a:blipFill>
              <a:blip r:embed="rId3"/>
              <a:stretch>
                <a:fillRect l="-302" t="-3604" r="-302" b="0"/>
              </a:stretch>
            </a:blipFill>
          </p:spPr>
        </p:sp>
      </p:grpSp>
      <p:grpSp>
        <p:nvGrpSpPr>
          <p:cNvPr name="Group 15" id="15"/>
          <p:cNvGrpSpPr/>
          <p:nvPr/>
        </p:nvGrpSpPr>
        <p:grpSpPr>
          <a:xfrm rot="0">
            <a:off x="319624" y="7461470"/>
            <a:ext cx="3297389" cy="715334"/>
            <a:chOff x="0" y="0"/>
            <a:chExt cx="4339088" cy="941320"/>
          </a:xfrm>
        </p:grpSpPr>
        <p:sp>
          <p:nvSpPr>
            <p:cNvPr name="Freeform 16" id="16"/>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17" id="17"/>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HATS</a:t>
              </a:r>
            </a:p>
          </p:txBody>
        </p:sp>
      </p:grpSp>
      <p:grpSp>
        <p:nvGrpSpPr>
          <p:cNvPr name="Group 18" id="18"/>
          <p:cNvGrpSpPr/>
          <p:nvPr/>
        </p:nvGrpSpPr>
        <p:grpSpPr>
          <a:xfrm rot="0">
            <a:off x="3529995" y="4910661"/>
            <a:ext cx="3297389" cy="3266143"/>
            <a:chOff x="0" y="0"/>
            <a:chExt cx="4396519" cy="4354857"/>
          </a:xfrm>
        </p:grpSpPr>
        <p:grpSp>
          <p:nvGrpSpPr>
            <p:cNvPr name="Group 19" id="19"/>
            <p:cNvGrpSpPr/>
            <p:nvPr/>
          </p:nvGrpSpPr>
          <p:grpSpPr>
            <a:xfrm rot="0">
              <a:off x="0" y="3401078"/>
              <a:ext cx="4396519" cy="953779"/>
              <a:chOff x="0" y="0"/>
              <a:chExt cx="4339088" cy="941320"/>
            </a:xfrm>
          </p:grpSpPr>
          <p:sp>
            <p:nvSpPr>
              <p:cNvPr name="Freeform 20" id="20"/>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21" id="21"/>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KEY CHAINS</a:t>
                </a:r>
              </a:p>
            </p:txBody>
          </p:sp>
        </p:grpSp>
        <p:sp>
          <p:nvSpPr>
            <p:cNvPr name="Freeform 22" id="22"/>
            <p:cNvSpPr/>
            <p:nvPr/>
          </p:nvSpPr>
          <p:spPr>
            <a:xfrm flipH="false" flipV="false" rot="0">
              <a:off x="312688" y="0"/>
              <a:ext cx="3771143" cy="3401078"/>
            </a:xfrm>
            <a:custGeom>
              <a:avLst/>
              <a:gdLst/>
              <a:ahLst/>
              <a:cxnLst/>
              <a:rect r="r" b="b" t="t" l="l"/>
              <a:pathLst>
                <a:path h="3401078" w="3771143">
                  <a:moveTo>
                    <a:pt x="0" y="0"/>
                  </a:moveTo>
                  <a:lnTo>
                    <a:pt x="3771143" y="0"/>
                  </a:lnTo>
                  <a:lnTo>
                    <a:pt x="3771143" y="3401078"/>
                  </a:lnTo>
                  <a:lnTo>
                    <a:pt x="0" y="3401078"/>
                  </a:lnTo>
                  <a:lnTo>
                    <a:pt x="0" y="0"/>
                  </a:lnTo>
                  <a:close/>
                </a:path>
              </a:pathLst>
            </a:custGeom>
            <a:blipFill>
              <a:blip r:embed="rId4"/>
              <a:stretch>
                <a:fillRect l="0" t="-13799" r="0" b="-34041"/>
              </a:stretch>
            </a:blipFill>
          </p:spPr>
        </p:sp>
      </p:grpSp>
      <p:grpSp>
        <p:nvGrpSpPr>
          <p:cNvPr name="Group 23" id="23"/>
          <p:cNvGrpSpPr/>
          <p:nvPr/>
        </p:nvGrpSpPr>
        <p:grpSpPr>
          <a:xfrm rot="0">
            <a:off x="7410573" y="4910661"/>
            <a:ext cx="3297389" cy="3266143"/>
            <a:chOff x="0" y="0"/>
            <a:chExt cx="4396519" cy="4354857"/>
          </a:xfrm>
        </p:grpSpPr>
        <p:grpSp>
          <p:nvGrpSpPr>
            <p:cNvPr name="Group 24" id="24"/>
            <p:cNvGrpSpPr/>
            <p:nvPr/>
          </p:nvGrpSpPr>
          <p:grpSpPr>
            <a:xfrm rot="0">
              <a:off x="0" y="3401078"/>
              <a:ext cx="4396519" cy="953779"/>
              <a:chOff x="0" y="0"/>
              <a:chExt cx="4339088" cy="941320"/>
            </a:xfrm>
          </p:grpSpPr>
          <p:sp>
            <p:nvSpPr>
              <p:cNvPr name="Freeform 25" id="25"/>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26" id="26"/>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PLUSH TOYS </a:t>
                </a:r>
              </a:p>
            </p:txBody>
          </p:sp>
        </p:grpSp>
        <p:sp>
          <p:nvSpPr>
            <p:cNvPr name="Freeform 27" id="27"/>
            <p:cNvSpPr/>
            <p:nvPr/>
          </p:nvSpPr>
          <p:spPr>
            <a:xfrm flipH="false" flipV="false" rot="0">
              <a:off x="312688" y="0"/>
              <a:ext cx="3771143" cy="3401078"/>
            </a:xfrm>
            <a:custGeom>
              <a:avLst/>
              <a:gdLst/>
              <a:ahLst/>
              <a:cxnLst/>
              <a:rect r="r" b="b" t="t" l="l"/>
              <a:pathLst>
                <a:path h="3401078" w="3771143">
                  <a:moveTo>
                    <a:pt x="0" y="0"/>
                  </a:moveTo>
                  <a:lnTo>
                    <a:pt x="3771143" y="0"/>
                  </a:lnTo>
                  <a:lnTo>
                    <a:pt x="3771143" y="3401078"/>
                  </a:lnTo>
                  <a:lnTo>
                    <a:pt x="0" y="3401078"/>
                  </a:lnTo>
                  <a:lnTo>
                    <a:pt x="0" y="0"/>
                  </a:lnTo>
                  <a:close/>
                </a:path>
              </a:pathLst>
            </a:custGeom>
            <a:blipFill>
              <a:blip r:embed="rId5"/>
              <a:stretch>
                <a:fillRect l="0" t="-10880" r="0" b="0"/>
              </a:stretch>
            </a:blipFill>
          </p:spPr>
        </p:sp>
      </p:grpSp>
      <p:grpSp>
        <p:nvGrpSpPr>
          <p:cNvPr name="Group 28" id="28"/>
          <p:cNvGrpSpPr/>
          <p:nvPr/>
        </p:nvGrpSpPr>
        <p:grpSpPr>
          <a:xfrm rot="0">
            <a:off x="11291151" y="7461470"/>
            <a:ext cx="3297389" cy="715334"/>
            <a:chOff x="0" y="0"/>
            <a:chExt cx="4339088" cy="941320"/>
          </a:xfrm>
        </p:grpSpPr>
        <p:sp>
          <p:nvSpPr>
            <p:cNvPr name="Freeform 29" id="29"/>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30" id="30"/>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LANYARD</a:t>
              </a:r>
            </a:p>
          </p:txBody>
        </p:sp>
      </p:grpSp>
      <p:sp>
        <p:nvSpPr>
          <p:cNvPr name="Freeform 31" id="31"/>
          <p:cNvSpPr/>
          <p:nvPr/>
        </p:nvSpPr>
        <p:spPr>
          <a:xfrm flipH="false" flipV="false" rot="0">
            <a:off x="11082274" y="4910661"/>
            <a:ext cx="3593285" cy="2550809"/>
          </a:xfrm>
          <a:custGeom>
            <a:avLst/>
            <a:gdLst/>
            <a:ahLst/>
            <a:cxnLst/>
            <a:rect r="r" b="b" t="t" l="l"/>
            <a:pathLst>
              <a:path h="2550809" w="3593285">
                <a:moveTo>
                  <a:pt x="0" y="0"/>
                </a:moveTo>
                <a:lnTo>
                  <a:pt x="3593285" y="0"/>
                </a:lnTo>
                <a:lnTo>
                  <a:pt x="3593285" y="2550809"/>
                </a:lnTo>
                <a:lnTo>
                  <a:pt x="0" y="2550809"/>
                </a:lnTo>
                <a:lnTo>
                  <a:pt x="0" y="0"/>
                </a:lnTo>
                <a:close/>
              </a:path>
            </a:pathLst>
          </a:custGeom>
          <a:blipFill>
            <a:blip r:embed="rId6"/>
            <a:stretch>
              <a:fillRect l="-4200" t="0" r="-7591" b="0"/>
            </a:stretch>
          </a:blipFill>
        </p:spPr>
      </p:sp>
      <p:grpSp>
        <p:nvGrpSpPr>
          <p:cNvPr name="Group 32" id="32"/>
          <p:cNvGrpSpPr/>
          <p:nvPr/>
        </p:nvGrpSpPr>
        <p:grpSpPr>
          <a:xfrm rot="0">
            <a:off x="14675559" y="7095746"/>
            <a:ext cx="3297389" cy="1288920"/>
            <a:chOff x="0" y="0"/>
            <a:chExt cx="4339088" cy="1696111"/>
          </a:xfrm>
        </p:grpSpPr>
        <p:sp>
          <p:nvSpPr>
            <p:cNvPr name="Freeform 33" id="33"/>
            <p:cNvSpPr/>
            <p:nvPr/>
          </p:nvSpPr>
          <p:spPr>
            <a:xfrm flipH="false" flipV="false" rot="0">
              <a:off x="0" y="0"/>
              <a:ext cx="4339087" cy="1696111"/>
            </a:xfrm>
            <a:custGeom>
              <a:avLst/>
              <a:gdLst/>
              <a:ahLst/>
              <a:cxnLst/>
              <a:rect r="r" b="b" t="t" l="l"/>
              <a:pathLst>
                <a:path h="1696111" w="4339087">
                  <a:moveTo>
                    <a:pt x="0" y="0"/>
                  </a:moveTo>
                  <a:lnTo>
                    <a:pt x="4339087" y="0"/>
                  </a:lnTo>
                  <a:lnTo>
                    <a:pt x="4339087" y="1696111"/>
                  </a:lnTo>
                  <a:lnTo>
                    <a:pt x="0" y="1696111"/>
                  </a:lnTo>
                  <a:close/>
                </a:path>
              </a:pathLst>
            </a:custGeom>
            <a:solidFill>
              <a:srgbClr val="000000">
                <a:alpha val="0"/>
              </a:srgbClr>
            </a:solidFill>
          </p:spPr>
        </p:sp>
        <p:sp>
          <p:nvSpPr>
            <p:cNvPr name="TextBox 34" id="34"/>
            <p:cNvSpPr txBox="true"/>
            <p:nvPr/>
          </p:nvSpPr>
          <p:spPr>
            <a:xfrm>
              <a:off x="0" y="-19050"/>
              <a:ext cx="4339088" cy="1715161"/>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CROC STYLE JIBBITZ</a:t>
              </a:r>
            </a:p>
          </p:txBody>
        </p:sp>
      </p:grpSp>
      <p:grpSp>
        <p:nvGrpSpPr>
          <p:cNvPr name="Group 35" id="35"/>
          <p:cNvGrpSpPr/>
          <p:nvPr/>
        </p:nvGrpSpPr>
        <p:grpSpPr>
          <a:xfrm rot="0">
            <a:off x="3617013" y="3983719"/>
            <a:ext cx="3297389" cy="715334"/>
            <a:chOff x="0" y="0"/>
            <a:chExt cx="4339088" cy="941320"/>
          </a:xfrm>
        </p:grpSpPr>
        <p:sp>
          <p:nvSpPr>
            <p:cNvPr name="Freeform 36" id="36"/>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37" id="37"/>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HOODIES</a:t>
              </a:r>
            </a:p>
          </p:txBody>
        </p:sp>
      </p:grpSp>
      <p:sp>
        <p:nvSpPr>
          <p:cNvPr name="Freeform 38" id="38"/>
          <p:cNvSpPr/>
          <p:nvPr/>
        </p:nvSpPr>
        <p:spPr>
          <a:xfrm flipH="false" flipV="false" rot="0">
            <a:off x="4120666" y="1028700"/>
            <a:ext cx="2290082" cy="3097365"/>
          </a:xfrm>
          <a:custGeom>
            <a:avLst/>
            <a:gdLst/>
            <a:ahLst/>
            <a:cxnLst/>
            <a:rect r="r" b="b" t="t" l="l"/>
            <a:pathLst>
              <a:path h="3097365" w="2290082">
                <a:moveTo>
                  <a:pt x="0" y="0"/>
                </a:moveTo>
                <a:lnTo>
                  <a:pt x="2290083" y="0"/>
                </a:lnTo>
                <a:lnTo>
                  <a:pt x="2290083" y="3097365"/>
                </a:lnTo>
                <a:lnTo>
                  <a:pt x="0" y="3097365"/>
                </a:lnTo>
                <a:lnTo>
                  <a:pt x="0" y="0"/>
                </a:lnTo>
                <a:close/>
              </a:path>
            </a:pathLst>
          </a:custGeom>
          <a:blipFill>
            <a:blip r:embed="rId7"/>
            <a:stretch>
              <a:fillRect l="0" t="-2447" r="0" b="-8659"/>
            </a:stretch>
          </a:blipFill>
        </p:spPr>
      </p:sp>
      <p:grpSp>
        <p:nvGrpSpPr>
          <p:cNvPr name="Group 39" id="39"/>
          <p:cNvGrpSpPr/>
          <p:nvPr/>
        </p:nvGrpSpPr>
        <p:grpSpPr>
          <a:xfrm rot="0">
            <a:off x="7497591" y="3983719"/>
            <a:ext cx="3297389" cy="715334"/>
            <a:chOff x="0" y="0"/>
            <a:chExt cx="4339088" cy="941320"/>
          </a:xfrm>
        </p:grpSpPr>
        <p:sp>
          <p:nvSpPr>
            <p:cNvPr name="Freeform 40" id="40"/>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41" id="41"/>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JACKETS</a:t>
              </a:r>
            </a:p>
          </p:txBody>
        </p:sp>
      </p:grpSp>
      <p:sp>
        <p:nvSpPr>
          <p:cNvPr name="Freeform 42" id="42"/>
          <p:cNvSpPr/>
          <p:nvPr/>
        </p:nvSpPr>
        <p:spPr>
          <a:xfrm flipH="false" flipV="false" rot="0">
            <a:off x="7623815" y="1238929"/>
            <a:ext cx="3440030" cy="3102457"/>
          </a:xfrm>
          <a:custGeom>
            <a:avLst/>
            <a:gdLst/>
            <a:ahLst/>
            <a:cxnLst/>
            <a:rect r="r" b="b" t="t" l="l"/>
            <a:pathLst>
              <a:path h="3102457" w="3440030">
                <a:moveTo>
                  <a:pt x="0" y="0"/>
                </a:moveTo>
                <a:lnTo>
                  <a:pt x="3440030" y="0"/>
                </a:lnTo>
                <a:lnTo>
                  <a:pt x="3440030" y="3102458"/>
                </a:lnTo>
                <a:lnTo>
                  <a:pt x="0" y="3102458"/>
                </a:lnTo>
                <a:lnTo>
                  <a:pt x="0" y="0"/>
                </a:lnTo>
                <a:close/>
              </a:path>
            </a:pathLst>
          </a:custGeom>
          <a:blipFill>
            <a:blip r:embed="rId8"/>
            <a:stretch>
              <a:fillRect l="0" t="-24010" r="0" b="-24010"/>
            </a:stretch>
          </a:blipFill>
        </p:spPr>
      </p:sp>
      <p:grpSp>
        <p:nvGrpSpPr>
          <p:cNvPr name="Group 43" id="43"/>
          <p:cNvGrpSpPr/>
          <p:nvPr/>
        </p:nvGrpSpPr>
        <p:grpSpPr>
          <a:xfrm rot="0">
            <a:off x="11378170" y="3983719"/>
            <a:ext cx="3297389" cy="715334"/>
            <a:chOff x="0" y="0"/>
            <a:chExt cx="4339088" cy="941320"/>
          </a:xfrm>
        </p:grpSpPr>
        <p:sp>
          <p:nvSpPr>
            <p:cNvPr name="Freeform 44" id="44"/>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45" id="45"/>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TUMBLERS</a:t>
              </a:r>
            </a:p>
          </p:txBody>
        </p:sp>
      </p:grpSp>
      <p:grpSp>
        <p:nvGrpSpPr>
          <p:cNvPr name="Group 46" id="46"/>
          <p:cNvGrpSpPr/>
          <p:nvPr/>
        </p:nvGrpSpPr>
        <p:grpSpPr>
          <a:xfrm rot="0">
            <a:off x="14675559" y="1421329"/>
            <a:ext cx="3297389" cy="3266143"/>
            <a:chOff x="0" y="0"/>
            <a:chExt cx="4396519" cy="4354857"/>
          </a:xfrm>
        </p:grpSpPr>
        <p:grpSp>
          <p:nvGrpSpPr>
            <p:cNvPr name="Group 47" id="47"/>
            <p:cNvGrpSpPr/>
            <p:nvPr/>
          </p:nvGrpSpPr>
          <p:grpSpPr>
            <a:xfrm rot="0">
              <a:off x="0" y="3401078"/>
              <a:ext cx="4396519" cy="953779"/>
              <a:chOff x="0" y="0"/>
              <a:chExt cx="4339088" cy="941320"/>
            </a:xfrm>
          </p:grpSpPr>
          <p:sp>
            <p:nvSpPr>
              <p:cNvPr name="Freeform 48" id="48"/>
              <p:cNvSpPr/>
              <p:nvPr/>
            </p:nvSpPr>
            <p:spPr>
              <a:xfrm flipH="false" flipV="false" rot="0">
                <a:off x="0" y="0"/>
                <a:ext cx="4339087" cy="941320"/>
              </a:xfrm>
              <a:custGeom>
                <a:avLst/>
                <a:gdLst/>
                <a:ahLst/>
                <a:cxnLst/>
                <a:rect r="r" b="b" t="t" l="l"/>
                <a:pathLst>
                  <a:path h="941320" w="4339087">
                    <a:moveTo>
                      <a:pt x="0" y="0"/>
                    </a:moveTo>
                    <a:lnTo>
                      <a:pt x="4339087" y="0"/>
                    </a:lnTo>
                    <a:lnTo>
                      <a:pt x="4339087" y="941320"/>
                    </a:lnTo>
                    <a:lnTo>
                      <a:pt x="0" y="941320"/>
                    </a:lnTo>
                    <a:close/>
                  </a:path>
                </a:pathLst>
              </a:custGeom>
              <a:solidFill>
                <a:srgbClr val="000000">
                  <a:alpha val="0"/>
                </a:srgbClr>
              </a:solidFill>
            </p:spPr>
          </p:sp>
          <p:sp>
            <p:nvSpPr>
              <p:cNvPr name="TextBox 49" id="49"/>
              <p:cNvSpPr txBox="true"/>
              <p:nvPr/>
            </p:nvSpPr>
            <p:spPr>
              <a:xfrm>
                <a:off x="0" y="-19050"/>
                <a:ext cx="4339088" cy="960370"/>
              </a:xfrm>
              <a:prstGeom prst="rect">
                <a:avLst/>
              </a:prstGeom>
            </p:spPr>
            <p:txBody>
              <a:bodyPr anchor="t" rtlCol="false" tIns="0" lIns="0" bIns="0" rIns="0"/>
              <a:lstStyle/>
              <a:p>
                <a:pPr algn="ctr">
                  <a:lnSpc>
                    <a:spcPts val="4535"/>
                  </a:lnSpc>
                </a:pPr>
                <a:r>
                  <a:rPr lang="en-US" sz="3600" b="true">
                    <a:solidFill>
                      <a:srgbClr val="FFFFFF"/>
                    </a:solidFill>
                    <a:latin typeface="Montserrat Bold"/>
                    <a:ea typeface="Montserrat Bold"/>
                    <a:cs typeface="Montserrat Bold"/>
                    <a:sym typeface="Montserrat Bold"/>
                  </a:rPr>
                  <a:t>BACKPACKS</a:t>
                </a:r>
              </a:p>
            </p:txBody>
          </p:sp>
        </p:grpSp>
        <p:sp>
          <p:nvSpPr>
            <p:cNvPr name="Freeform 50" id="50"/>
            <p:cNvSpPr/>
            <p:nvPr/>
          </p:nvSpPr>
          <p:spPr>
            <a:xfrm flipH="false" flipV="false" rot="0">
              <a:off x="312688" y="0"/>
              <a:ext cx="3771143" cy="3401078"/>
            </a:xfrm>
            <a:custGeom>
              <a:avLst/>
              <a:gdLst/>
              <a:ahLst/>
              <a:cxnLst/>
              <a:rect r="r" b="b" t="t" l="l"/>
              <a:pathLst>
                <a:path h="3401078" w="3771143">
                  <a:moveTo>
                    <a:pt x="0" y="0"/>
                  </a:moveTo>
                  <a:lnTo>
                    <a:pt x="3771143" y="0"/>
                  </a:lnTo>
                  <a:lnTo>
                    <a:pt x="3771143" y="3401078"/>
                  </a:lnTo>
                  <a:lnTo>
                    <a:pt x="0" y="3401078"/>
                  </a:lnTo>
                  <a:lnTo>
                    <a:pt x="0" y="0"/>
                  </a:lnTo>
                  <a:close/>
                </a:path>
              </a:pathLst>
            </a:custGeom>
            <a:blipFill>
              <a:blip r:embed="rId9"/>
              <a:stretch>
                <a:fillRect l="0" t="0" r="-31507" b="-46885"/>
              </a:stretch>
            </a:blipFill>
          </p:spPr>
        </p:sp>
      </p:grpSp>
      <p:sp>
        <p:nvSpPr>
          <p:cNvPr name="Freeform 51" id="51"/>
          <p:cNvSpPr/>
          <p:nvPr/>
        </p:nvSpPr>
        <p:spPr>
          <a:xfrm flipH="false" flipV="false" rot="0">
            <a:off x="801988" y="5067893"/>
            <a:ext cx="2158624" cy="2393576"/>
          </a:xfrm>
          <a:custGeom>
            <a:avLst/>
            <a:gdLst/>
            <a:ahLst/>
            <a:cxnLst/>
            <a:rect r="r" b="b" t="t" l="l"/>
            <a:pathLst>
              <a:path h="2393576" w="2158624">
                <a:moveTo>
                  <a:pt x="0" y="0"/>
                </a:moveTo>
                <a:lnTo>
                  <a:pt x="2158624" y="0"/>
                </a:lnTo>
                <a:lnTo>
                  <a:pt x="2158624" y="2393577"/>
                </a:lnTo>
                <a:lnTo>
                  <a:pt x="0" y="2393577"/>
                </a:lnTo>
                <a:lnTo>
                  <a:pt x="0" y="0"/>
                </a:lnTo>
                <a:close/>
              </a:path>
            </a:pathLst>
          </a:custGeom>
          <a:blipFill>
            <a:blip r:embed="rId10"/>
            <a:stretch>
              <a:fillRect l="-74829" t="-178527" r="-76190" b="-212269"/>
            </a:stretch>
          </a:blipFill>
        </p:spPr>
      </p:sp>
      <p:sp>
        <p:nvSpPr>
          <p:cNvPr name="Freeform 52" id="52"/>
          <p:cNvSpPr/>
          <p:nvPr/>
        </p:nvSpPr>
        <p:spPr>
          <a:xfrm flipH="false" flipV="false" rot="0">
            <a:off x="16361137" y="5322785"/>
            <a:ext cx="1910177" cy="1980590"/>
          </a:xfrm>
          <a:custGeom>
            <a:avLst/>
            <a:gdLst/>
            <a:ahLst/>
            <a:cxnLst/>
            <a:rect r="r" b="b" t="t" l="l"/>
            <a:pathLst>
              <a:path h="1980590" w="1910177">
                <a:moveTo>
                  <a:pt x="0" y="0"/>
                </a:moveTo>
                <a:lnTo>
                  <a:pt x="1910177" y="0"/>
                </a:lnTo>
                <a:lnTo>
                  <a:pt x="1910177" y="1980591"/>
                </a:lnTo>
                <a:lnTo>
                  <a:pt x="0" y="1980591"/>
                </a:lnTo>
                <a:lnTo>
                  <a:pt x="0" y="0"/>
                </a:lnTo>
                <a:close/>
              </a:path>
            </a:pathLst>
          </a:custGeom>
          <a:blipFill>
            <a:blip r:embed="rId11"/>
            <a:stretch>
              <a:fillRect l="-69203" t="-79035" r="-19725" b="-144896"/>
            </a:stretch>
          </a:blipFill>
        </p:spPr>
      </p:sp>
      <p:sp>
        <p:nvSpPr>
          <p:cNvPr name="Freeform 53" id="53"/>
          <p:cNvSpPr/>
          <p:nvPr/>
        </p:nvSpPr>
        <p:spPr>
          <a:xfrm flipH="false" flipV="false" rot="0">
            <a:off x="14795554" y="4795922"/>
            <a:ext cx="2118415" cy="2354791"/>
          </a:xfrm>
          <a:custGeom>
            <a:avLst/>
            <a:gdLst/>
            <a:ahLst/>
            <a:cxnLst/>
            <a:rect r="r" b="b" t="t" l="l"/>
            <a:pathLst>
              <a:path h="2354791" w="2118415">
                <a:moveTo>
                  <a:pt x="0" y="0"/>
                </a:moveTo>
                <a:lnTo>
                  <a:pt x="2118415" y="0"/>
                </a:lnTo>
                <a:lnTo>
                  <a:pt x="2118415" y="2354791"/>
                </a:lnTo>
                <a:lnTo>
                  <a:pt x="0" y="2354791"/>
                </a:lnTo>
                <a:lnTo>
                  <a:pt x="0" y="0"/>
                </a:lnTo>
                <a:close/>
              </a:path>
            </a:pathLst>
          </a:custGeom>
          <a:blipFill>
            <a:blip r:embed="rId12"/>
            <a:stretch>
              <a:fillRect l="-4559" t="-32442" r="-1768" b="-74938"/>
            </a:stretch>
          </a:blipFill>
        </p:spPr>
      </p:sp>
      <p:sp>
        <p:nvSpPr>
          <p:cNvPr name="Freeform 54" id="54"/>
          <p:cNvSpPr/>
          <p:nvPr/>
        </p:nvSpPr>
        <p:spPr>
          <a:xfrm flipH="false" flipV="false" rot="0">
            <a:off x="16477857" y="5254950"/>
            <a:ext cx="322897" cy="358571"/>
          </a:xfrm>
          <a:custGeom>
            <a:avLst/>
            <a:gdLst/>
            <a:ahLst/>
            <a:cxnLst/>
            <a:rect r="r" b="b" t="t" l="l"/>
            <a:pathLst>
              <a:path h="358571" w="322897">
                <a:moveTo>
                  <a:pt x="0" y="0"/>
                </a:moveTo>
                <a:lnTo>
                  <a:pt x="322897" y="0"/>
                </a:lnTo>
                <a:lnTo>
                  <a:pt x="322897" y="358571"/>
                </a:lnTo>
                <a:lnTo>
                  <a:pt x="0" y="358571"/>
                </a:lnTo>
                <a:lnTo>
                  <a:pt x="0" y="0"/>
                </a:lnTo>
                <a:close/>
              </a:path>
            </a:pathLst>
          </a:custGeom>
          <a:blipFill>
            <a:blip r:embed="rId11"/>
            <a:stretch>
              <a:fillRect l="-143564" t="-139731" r="-28232" b="-195390"/>
            </a:stretch>
          </a:blipFill>
        </p:spPr>
      </p:sp>
      <p:sp>
        <p:nvSpPr>
          <p:cNvPr name="Freeform 55" id="55"/>
          <p:cNvSpPr/>
          <p:nvPr/>
        </p:nvSpPr>
        <p:spPr>
          <a:xfrm flipH="false" flipV="false" rot="0">
            <a:off x="15415259" y="5143500"/>
            <a:ext cx="322897" cy="358571"/>
          </a:xfrm>
          <a:custGeom>
            <a:avLst/>
            <a:gdLst/>
            <a:ahLst/>
            <a:cxnLst/>
            <a:rect r="r" b="b" t="t" l="l"/>
            <a:pathLst>
              <a:path h="358571" w="322897">
                <a:moveTo>
                  <a:pt x="0" y="0"/>
                </a:moveTo>
                <a:lnTo>
                  <a:pt x="322898" y="0"/>
                </a:lnTo>
                <a:lnTo>
                  <a:pt x="322898" y="358571"/>
                </a:lnTo>
                <a:lnTo>
                  <a:pt x="0" y="358571"/>
                </a:lnTo>
                <a:lnTo>
                  <a:pt x="0" y="0"/>
                </a:lnTo>
                <a:close/>
              </a:path>
            </a:pathLst>
          </a:custGeom>
          <a:blipFill>
            <a:blip r:embed="rId11"/>
            <a:stretch>
              <a:fillRect l="-143564" t="-139731" r="-28232" b="-195390"/>
            </a:stretch>
          </a:blipFill>
        </p:spPr>
      </p:sp>
      <p:sp>
        <p:nvSpPr>
          <p:cNvPr name="AutoShape 56" id="56"/>
          <p:cNvSpPr/>
          <p:nvPr/>
        </p:nvSpPr>
        <p:spPr>
          <a:xfrm flipH="true" flipV="true">
            <a:off x="16852799" y="5505636"/>
            <a:ext cx="449891" cy="454276"/>
          </a:xfrm>
          <a:prstGeom prst="line">
            <a:avLst/>
          </a:prstGeom>
          <a:ln cap="flat" w="38100">
            <a:solidFill>
              <a:srgbClr val="F5F5F5"/>
            </a:solidFill>
            <a:prstDash val="solid"/>
            <a:headEnd type="none" len="sm" w="sm"/>
            <a:tailEnd type="arrow" len="sm" w="med"/>
          </a:ln>
        </p:spPr>
      </p:sp>
      <p:pic>
        <p:nvPicPr>
          <p:cNvPr name="Picture 57" id="57">
            <a:hlinkClick action="ppaction://media"/>
          </p:cNvPr>
          <p:cNvPicPr>
            <a:picLocks noChangeAspect="true"/>
          </p:cNvPicPr>
          <p:nvPr>
            <a:videoFile r:link="rId14"/>
            <p:extLst>
              <p:ext uri="{DAA4B4D4-6D71-4841-9C94-3DE7FCFB9230}">
                <p14:media xmlns:p14="http://schemas.microsoft.com/office/powerpoint/2010/main" r:embed="rId15"/>
              </p:ext>
            </p:extLst>
          </p:nvPr>
        </p:nvPicPr>
        <p:blipFill>
          <a:blip r:embed="rId13"/>
          <a:srcRect l="0" t="0" r="0" b="0"/>
          <a:stretch>
            <a:fillRect/>
          </a:stretch>
        </p:blipFill>
        <p:spPr>
          <a:xfrm flipH="false" flipV="false" rot="0">
            <a:off x="11545635" y="1028700"/>
            <a:ext cx="2962459" cy="2962459"/>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57"/>
                </p:tgtEl>
              </p:cMediaNode>
            </p:video>
          </p:childTnLst>
        </p:cTn>
      </p:par>
    </p:tnLst>
  </p:timing>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22550"/>
        </a:solidFill>
      </p:bgPr>
    </p:bg>
    <p:spTree>
      <p:nvGrpSpPr>
        <p:cNvPr id="1" name=""/>
        <p:cNvGrpSpPr/>
        <p:nvPr/>
      </p:nvGrpSpPr>
      <p:grpSpPr>
        <a:xfrm>
          <a:off x="0" y="0"/>
          <a:ext cx="0" cy="0"/>
          <a:chOff x="0" y="0"/>
          <a:chExt cx="0" cy="0"/>
        </a:xfrm>
      </p:grpSpPr>
      <p:grpSp>
        <p:nvGrpSpPr>
          <p:cNvPr name="Group 2" id="2"/>
          <p:cNvGrpSpPr/>
          <p:nvPr/>
        </p:nvGrpSpPr>
        <p:grpSpPr>
          <a:xfrm rot="0">
            <a:off x="46184" y="0"/>
            <a:ext cx="18283428" cy="1338126"/>
            <a:chOff x="0" y="0"/>
            <a:chExt cx="24377904" cy="1784168"/>
          </a:xfrm>
        </p:grpSpPr>
        <p:sp>
          <p:nvSpPr>
            <p:cNvPr name="Freeform 3" id="3"/>
            <p:cNvSpPr/>
            <p:nvPr/>
          </p:nvSpPr>
          <p:spPr>
            <a:xfrm flipH="false" flipV="false" rot="0">
              <a:off x="0" y="0"/>
              <a:ext cx="24377904" cy="1784168"/>
            </a:xfrm>
            <a:custGeom>
              <a:avLst/>
              <a:gdLst/>
              <a:ahLst/>
              <a:cxnLst/>
              <a:rect r="r" b="b" t="t" l="l"/>
              <a:pathLst>
                <a:path h="1784168" w="24377904">
                  <a:moveTo>
                    <a:pt x="0" y="0"/>
                  </a:moveTo>
                  <a:lnTo>
                    <a:pt x="24377904" y="0"/>
                  </a:lnTo>
                  <a:lnTo>
                    <a:pt x="24377904" y="1784168"/>
                  </a:lnTo>
                  <a:lnTo>
                    <a:pt x="0" y="1784168"/>
                  </a:lnTo>
                  <a:close/>
                </a:path>
              </a:pathLst>
            </a:custGeom>
            <a:solidFill>
              <a:srgbClr val="000000">
                <a:alpha val="0"/>
              </a:srgbClr>
            </a:solidFill>
          </p:spPr>
        </p:sp>
        <p:sp>
          <p:nvSpPr>
            <p:cNvPr name="TextBox 4" id="4"/>
            <p:cNvSpPr txBox="true"/>
            <p:nvPr/>
          </p:nvSpPr>
          <p:spPr>
            <a:xfrm>
              <a:off x="0" y="-47625"/>
              <a:ext cx="24377904" cy="1831793"/>
            </a:xfrm>
            <a:prstGeom prst="rect">
              <a:avLst/>
            </a:prstGeom>
          </p:spPr>
          <p:txBody>
            <a:bodyPr anchor="t" rtlCol="false" tIns="0" lIns="0" bIns="0" rIns="0"/>
            <a:lstStyle/>
            <a:p>
              <a:pPr algn="ctr">
                <a:lnSpc>
                  <a:spcPts val="8442"/>
                </a:lnSpc>
              </a:pPr>
              <a:r>
                <a:rPr lang="en-US" sz="6699">
                  <a:solidFill>
                    <a:srgbClr val="FFFFFF"/>
                  </a:solidFill>
                  <a:latin typeface="Montserrat"/>
                  <a:ea typeface="Montserrat"/>
                  <a:cs typeface="Montserrat"/>
                  <a:sym typeface="Montserrat"/>
                </a:rPr>
                <a:t>Momentum</a:t>
              </a:r>
            </a:p>
          </p:txBody>
        </p:sp>
      </p:grpSp>
      <p:grpSp>
        <p:nvGrpSpPr>
          <p:cNvPr name="Group 5" id="5"/>
          <p:cNvGrpSpPr/>
          <p:nvPr/>
        </p:nvGrpSpPr>
        <p:grpSpPr>
          <a:xfrm rot="0">
            <a:off x="12463226" y="1431932"/>
            <a:ext cx="5190233" cy="1116253"/>
            <a:chOff x="0" y="0"/>
            <a:chExt cx="5316002" cy="1143302"/>
          </a:xfrm>
        </p:grpSpPr>
        <p:sp>
          <p:nvSpPr>
            <p:cNvPr name="Freeform 6" id="6"/>
            <p:cNvSpPr/>
            <p:nvPr/>
          </p:nvSpPr>
          <p:spPr>
            <a:xfrm flipH="false" flipV="false" rot="0">
              <a:off x="0" y="0"/>
              <a:ext cx="5316002" cy="1143302"/>
            </a:xfrm>
            <a:custGeom>
              <a:avLst/>
              <a:gdLst/>
              <a:ahLst/>
              <a:cxnLst/>
              <a:rect r="r" b="b" t="t" l="l"/>
              <a:pathLst>
                <a:path h="1143302" w="5316002">
                  <a:moveTo>
                    <a:pt x="0" y="0"/>
                  </a:moveTo>
                  <a:lnTo>
                    <a:pt x="5316002" y="0"/>
                  </a:lnTo>
                  <a:lnTo>
                    <a:pt x="5316002" y="1143302"/>
                  </a:lnTo>
                  <a:lnTo>
                    <a:pt x="0" y="1143302"/>
                  </a:lnTo>
                  <a:close/>
                </a:path>
              </a:pathLst>
            </a:custGeom>
            <a:solidFill>
              <a:srgbClr val="000000">
                <a:alpha val="0"/>
              </a:srgbClr>
            </a:solidFill>
          </p:spPr>
        </p:sp>
        <p:sp>
          <p:nvSpPr>
            <p:cNvPr name="TextBox 7" id="7"/>
            <p:cNvSpPr txBox="true"/>
            <p:nvPr/>
          </p:nvSpPr>
          <p:spPr>
            <a:xfrm>
              <a:off x="0" y="-28575"/>
              <a:ext cx="5316002" cy="1171877"/>
            </a:xfrm>
            <a:prstGeom prst="rect">
              <a:avLst/>
            </a:prstGeom>
          </p:spPr>
          <p:txBody>
            <a:bodyPr anchor="t" rtlCol="false" tIns="0" lIns="0" bIns="0" rIns="0"/>
            <a:lstStyle/>
            <a:p>
              <a:pPr algn="l">
                <a:lnSpc>
                  <a:spcPts val="3905"/>
                </a:lnSpc>
              </a:pPr>
              <a:r>
                <a:rPr lang="en-US" sz="3099" b="true">
                  <a:solidFill>
                    <a:srgbClr val="FFFFFF"/>
                  </a:solidFill>
                  <a:latin typeface="Montserrat Bold"/>
                  <a:ea typeface="Montserrat Bold"/>
                  <a:cs typeface="Montserrat Bold"/>
                  <a:sym typeface="Montserrat Bold"/>
                </a:rPr>
                <a:t>Apparel line with empowering slogans</a:t>
              </a:r>
            </a:p>
          </p:txBody>
        </p:sp>
      </p:grpSp>
      <p:grpSp>
        <p:nvGrpSpPr>
          <p:cNvPr name="Group 8" id="8"/>
          <p:cNvGrpSpPr/>
          <p:nvPr/>
        </p:nvGrpSpPr>
        <p:grpSpPr>
          <a:xfrm rot="0">
            <a:off x="12469084" y="2626471"/>
            <a:ext cx="5190233" cy="757733"/>
            <a:chOff x="0" y="0"/>
            <a:chExt cx="5316002" cy="776095"/>
          </a:xfrm>
        </p:grpSpPr>
        <p:sp>
          <p:nvSpPr>
            <p:cNvPr name="Freeform 9" id="9"/>
            <p:cNvSpPr/>
            <p:nvPr/>
          </p:nvSpPr>
          <p:spPr>
            <a:xfrm flipH="false" flipV="false" rot="0">
              <a:off x="0" y="0"/>
              <a:ext cx="5316002" cy="776095"/>
            </a:xfrm>
            <a:custGeom>
              <a:avLst/>
              <a:gdLst/>
              <a:ahLst/>
              <a:cxnLst/>
              <a:rect r="r" b="b" t="t" l="l"/>
              <a:pathLst>
                <a:path h="776095" w="5316002">
                  <a:moveTo>
                    <a:pt x="0" y="0"/>
                  </a:moveTo>
                  <a:lnTo>
                    <a:pt x="5316002" y="0"/>
                  </a:lnTo>
                  <a:lnTo>
                    <a:pt x="5316002" y="776095"/>
                  </a:lnTo>
                  <a:lnTo>
                    <a:pt x="0" y="776095"/>
                  </a:lnTo>
                  <a:close/>
                </a:path>
              </a:pathLst>
            </a:custGeom>
            <a:solidFill>
              <a:srgbClr val="000000">
                <a:alpha val="0"/>
              </a:srgbClr>
            </a:solidFill>
          </p:spPr>
        </p:sp>
        <p:sp>
          <p:nvSpPr>
            <p:cNvPr name="TextBox 10" id="10"/>
            <p:cNvSpPr txBox="true"/>
            <p:nvPr/>
          </p:nvSpPr>
          <p:spPr>
            <a:xfrm>
              <a:off x="0" y="-28575"/>
              <a:ext cx="5316002" cy="804670"/>
            </a:xfrm>
            <a:prstGeom prst="rect">
              <a:avLst/>
            </a:prstGeom>
          </p:spPr>
          <p:txBody>
            <a:bodyPr anchor="t" rtlCol="false" tIns="0" lIns="0" bIns="0" rIns="0"/>
            <a:lstStyle/>
            <a:p>
              <a:pPr algn="l">
                <a:lnSpc>
                  <a:spcPts val="1819"/>
                </a:lnSpc>
              </a:pPr>
              <a:r>
                <a:rPr lang="en-US" sz="1299" b="true">
                  <a:solidFill>
                    <a:srgbClr val="FFFFFF"/>
                  </a:solidFill>
                  <a:latin typeface="Montserrat Bold"/>
                  <a:ea typeface="Montserrat Bold"/>
                  <a:cs typeface="Montserrat Bold"/>
                  <a:sym typeface="Montserrat Bold"/>
                </a:rPr>
                <a:t>The MSTARS apparel collection features bold, confidence-boosting designs and slogans that resonate with the target audience. </a:t>
              </a:r>
            </a:p>
          </p:txBody>
        </p:sp>
      </p:grpSp>
      <p:grpSp>
        <p:nvGrpSpPr>
          <p:cNvPr name="Group 11" id="11"/>
          <p:cNvGrpSpPr/>
          <p:nvPr/>
        </p:nvGrpSpPr>
        <p:grpSpPr>
          <a:xfrm rot="0">
            <a:off x="12463226" y="5694120"/>
            <a:ext cx="4785044" cy="1074100"/>
            <a:chOff x="0" y="0"/>
            <a:chExt cx="5316002" cy="1193284"/>
          </a:xfrm>
        </p:grpSpPr>
        <p:sp>
          <p:nvSpPr>
            <p:cNvPr name="Freeform 12" id="12"/>
            <p:cNvSpPr/>
            <p:nvPr/>
          </p:nvSpPr>
          <p:spPr>
            <a:xfrm flipH="false" flipV="false" rot="0">
              <a:off x="0" y="0"/>
              <a:ext cx="5316002" cy="1193284"/>
            </a:xfrm>
            <a:custGeom>
              <a:avLst/>
              <a:gdLst/>
              <a:ahLst/>
              <a:cxnLst/>
              <a:rect r="r" b="b" t="t" l="l"/>
              <a:pathLst>
                <a:path h="1193284" w="5316002">
                  <a:moveTo>
                    <a:pt x="0" y="0"/>
                  </a:moveTo>
                  <a:lnTo>
                    <a:pt x="5316002" y="0"/>
                  </a:lnTo>
                  <a:lnTo>
                    <a:pt x="5316002" y="1193284"/>
                  </a:lnTo>
                  <a:lnTo>
                    <a:pt x="0" y="1193284"/>
                  </a:lnTo>
                  <a:close/>
                </a:path>
              </a:pathLst>
            </a:custGeom>
            <a:solidFill>
              <a:srgbClr val="000000">
                <a:alpha val="0"/>
              </a:srgbClr>
            </a:solidFill>
          </p:spPr>
        </p:sp>
        <p:sp>
          <p:nvSpPr>
            <p:cNvPr name="TextBox 13" id="13"/>
            <p:cNvSpPr txBox="true"/>
            <p:nvPr/>
          </p:nvSpPr>
          <p:spPr>
            <a:xfrm>
              <a:off x="0" y="-9525"/>
              <a:ext cx="5316002" cy="1202809"/>
            </a:xfrm>
            <a:prstGeom prst="rect">
              <a:avLst/>
            </a:prstGeom>
          </p:spPr>
          <p:txBody>
            <a:bodyPr anchor="t" rtlCol="false" tIns="0" lIns="0" bIns="0" rIns="0"/>
            <a:lstStyle/>
            <a:p>
              <a:pPr algn="l">
                <a:lnSpc>
                  <a:spcPts val="3779"/>
                </a:lnSpc>
              </a:pPr>
              <a:r>
                <a:rPr lang="en-US" sz="3000" b="true">
                  <a:solidFill>
                    <a:srgbClr val="FFFFFF"/>
                  </a:solidFill>
                  <a:latin typeface="Montserrat Bold"/>
                  <a:ea typeface="Montserrat Bold"/>
                  <a:cs typeface="Montserrat Bold"/>
                  <a:sym typeface="Montserrat Bold"/>
                </a:rPr>
                <a:t>Book series growing in visibility</a:t>
              </a:r>
            </a:p>
          </p:txBody>
        </p:sp>
      </p:grpSp>
      <p:grpSp>
        <p:nvGrpSpPr>
          <p:cNvPr name="Group 14" id="14"/>
          <p:cNvGrpSpPr/>
          <p:nvPr/>
        </p:nvGrpSpPr>
        <p:grpSpPr>
          <a:xfrm rot="0">
            <a:off x="12474256" y="6768220"/>
            <a:ext cx="4785044" cy="923922"/>
            <a:chOff x="0" y="0"/>
            <a:chExt cx="5316002" cy="1026442"/>
          </a:xfrm>
        </p:grpSpPr>
        <p:sp>
          <p:nvSpPr>
            <p:cNvPr name="Freeform 15" id="15"/>
            <p:cNvSpPr/>
            <p:nvPr/>
          </p:nvSpPr>
          <p:spPr>
            <a:xfrm flipH="false" flipV="false" rot="0">
              <a:off x="0" y="0"/>
              <a:ext cx="5316002" cy="1026442"/>
            </a:xfrm>
            <a:custGeom>
              <a:avLst/>
              <a:gdLst/>
              <a:ahLst/>
              <a:cxnLst/>
              <a:rect r="r" b="b" t="t" l="l"/>
              <a:pathLst>
                <a:path h="1026442" w="5316002">
                  <a:moveTo>
                    <a:pt x="0" y="0"/>
                  </a:moveTo>
                  <a:lnTo>
                    <a:pt x="5316002" y="0"/>
                  </a:lnTo>
                  <a:lnTo>
                    <a:pt x="5316002" y="1026442"/>
                  </a:lnTo>
                  <a:lnTo>
                    <a:pt x="0" y="1026442"/>
                  </a:lnTo>
                  <a:close/>
                </a:path>
              </a:pathLst>
            </a:custGeom>
            <a:solidFill>
              <a:srgbClr val="000000">
                <a:alpha val="0"/>
              </a:srgbClr>
            </a:solidFill>
          </p:spPr>
        </p:sp>
        <p:sp>
          <p:nvSpPr>
            <p:cNvPr name="TextBox 16" id="16"/>
            <p:cNvSpPr txBox="true"/>
            <p:nvPr/>
          </p:nvSpPr>
          <p:spPr>
            <a:xfrm>
              <a:off x="0" y="-28575"/>
              <a:ext cx="5316002" cy="1055017"/>
            </a:xfrm>
            <a:prstGeom prst="rect">
              <a:avLst/>
            </a:prstGeom>
          </p:spPr>
          <p:txBody>
            <a:bodyPr anchor="t" rtlCol="false" tIns="0" lIns="0" bIns="0" rIns="0"/>
            <a:lstStyle/>
            <a:p>
              <a:pPr algn="l">
                <a:lnSpc>
                  <a:spcPts val="1820"/>
                </a:lnSpc>
              </a:pPr>
              <a:r>
                <a:rPr lang="en-US" sz="1300" b="true">
                  <a:solidFill>
                    <a:srgbClr val="FFFFFF"/>
                  </a:solidFill>
                  <a:latin typeface="Montserrat Bold"/>
                  <a:ea typeface="Montserrat Bold"/>
                  <a:cs typeface="Montserrat Bold"/>
                  <a:sym typeface="Montserrat Bold"/>
                </a:rPr>
                <a:t>The MSTARS book series, starting with 'Max's and the Magic Hoodie', is gaining more attention and visibility in the market.</a:t>
              </a:r>
            </a:p>
          </p:txBody>
        </p:sp>
      </p:grpSp>
      <p:grpSp>
        <p:nvGrpSpPr>
          <p:cNvPr name="Group 17" id="17"/>
          <p:cNvGrpSpPr/>
          <p:nvPr/>
        </p:nvGrpSpPr>
        <p:grpSpPr>
          <a:xfrm rot="0">
            <a:off x="12463226" y="3680884"/>
            <a:ext cx="5196091" cy="1621307"/>
            <a:chOff x="0" y="0"/>
            <a:chExt cx="5316002" cy="1658722"/>
          </a:xfrm>
        </p:grpSpPr>
        <p:sp>
          <p:nvSpPr>
            <p:cNvPr name="Freeform 18" id="18"/>
            <p:cNvSpPr/>
            <p:nvPr/>
          </p:nvSpPr>
          <p:spPr>
            <a:xfrm flipH="false" flipV="false" rot="0">
              <a:off x="0" y="0"/>
              <a:ext cx="5316002" cy="1658722"/>
            </a:xfrm>
            <a:custGeom>
              <a:avLst/>
              <a:gdLst/>
              <a:ahLst/>
              <a:cxnLst/>
              <a:rect r="r" b="b" t="t" l="l"/>
              <a:pathLst>
                <a:path h="1658722" w="5316002">
                  <a:moveTo>
                    <a:pt x="0" y="0"/>
                  </a:moveTo>
                  <a:lnTo>
                    <a:pt x="5316002" y="0"/>
                  </a:lnTo>
                  <a:lnTo>
                    <a:pt x="5316002" y="1658722"/>
                  </a:lnTo>
                  <a:lnTo>
                    <a:pt x="0" y="1658722"/>
                  </a:lnTo>
                  <a:close/>
                </a:path>
              </a:pathLst>
            </a:custGeom>
            <a:solidFill>
              <a:srgbClr val="000000">
                <a:alpha val="0"/>
              </a:srgbClr>
            </a:solidFill>
          </p:spPr>
        </p:sp>
        <p:sp>
          <p:nvSpPr>
            <p:cNvPr name="TextBox 19" id="19"/>
            <p:cNvSpPr txBox="true"/>
            <p:nvPr/>
          </p:nvSpPr>
          <p:spPr>
            <a:xfrm>
              <a:off x="0" y="-9525"/>
              <a:ext cx="5316002" cy="1668247"/>
            </a:xfrm>
            <a:prstGeom prst="rect">
              <a:avLst/>
            </a:prstGeom>
          </p:spPr>
          <p:txBody>
            <a:bodyPr anchor="t" rtlCol="false" tIns="0" lIns="0" bIns="0" rIns="0"/>
            <a:lstStyle/>
            <a:p>
              <a:pPr algn="l">
                <a:lnSpc>
                  <a:spcPts val="3779"/>
                </a:lnSpc>
              </a:pPr>
              <a:r>
                <a:rPr lang="en-US" sz="3000" b="true">
                  <a:solidFill>
                    <a:srgbClr val="FFFFFF"/>
                  </a:solidFill>
                  <a:latin typeface="Montserrat Bold"/>
                  <a:ea typeface="Montserrat Bold"/>
                  <a:cs typeface="Montserrat Bold"/>
                  <a:sym typeface="Montserrat Bold"/>
                </a:rPr>
                <a:t>Community buzz and positive feedback</a:t>
              </a:r>
            </a:p>
          </p:txBody>
        </p:sp>
      </p:grpSp>
      <p:grpSp>
        <p:nvGrpSpPr>
          <p:cNvPr name="Group 20" id="20"/>
          <p:cNvGrpSpPr/>
          <p:nvPr/>
        </p:nvGrpSpPr>
        <p:grpSpPr>
          <a:xfrm rot="0">
            <a:off x="12469084" y="4763426"/>
            <a:ext cx="5196091" cy="760148"/>
            <a:chOff x="0" y="0"/>
            <a:chExt cx="5316002" cy="777690"/>
          </a:xfrm>
        </p:grpSpPr>
        <p:sp>
          <p:nvSpPr>
            <p:cNvPr name="Freeform 21" id="21"/>
            <p:cNvSpPr/>
            <p:nvPr/>
          </p:nvSpPr>
          <p:spPr>
            <a:xfrm flipH="false" flipV="false" rot="0">
              <a:off x="0" y="0"/>
              <a:ext cx="5316002" cy="777690"/>
            </a:xfrm>
            <a:custGeom>
              <a:avLst/>
              <a:gdLst/>
              <a:ahLst/>
              <a:cxnLst/>
              <a:rect r="r" b="b" t="t" l="l"/>
              <a:pathLst>
                <a:path h="777690" w="5316002">
                  <a:moveTo>
                    <a:pt x="0" y="0"/>
                  </a:moveTo>
                  <a:lnTo>
                    <a:pt x="5316002" y="0"/>
                  </a:lnTo>
                  <a:lnTo>
                    <a:pt x="5316002" y="777690"/>
                  </a:lnTo>
                  <a:lnTo>
                    <a:pt x="0" y="777690"/>
                  </a:lnTo>
                  <a:close/>
                </a:path>
              </a:pathLst>
            </a:custGeom>
            <a:solidFill>
              <a:srgbClr val="000000">
                <a:alpha val="0"/>
              </a:srgbClr>
            </a:solidFill>
          </p:spPr>
        </p:sp>
        <p:sp>
          <p:nvSpPr>
            <p:cNvPr name="TextBox 22" id="22"/>
            <p:cNvSpPr txBox="true"/>
            <p:nvPr/>
          </p:nvSpPr>
          <p:spPr>
            <a:xfrm>
              <a:off x="0" y="-28575"/>
              <a:ext cx="5316002" cy="806265"/>
            </a:xfrm>
            <a:prstGeom prst="rect">
              <a:avLst/>
            </a:prstGeom>
          </p:spPr>
          <p:txBody>
            <a:bodyPr anchor="t" rtlCol="false" tIns="0" lIns="0" bIns="0" rIns="0"/>
            <a:lstStyle/>
            <a:p>
              <a:pPr algn="l">
                <a:lnSpc>
                  <a:spcPts val="1820"/>
                </a:lnSpc>
              </a:pPr>
              <a:r>
                <a:rPr lang="en-US" sz="1300" b="true">
                  <a:solidFill>
                    <a:srgbClr val="FFFFFF"/>
                  </a:solidFill>
                  <a:latin typeface="Montserrat Bold"/>
                  <a:ea typeface="Montserrat Bold"/>
                  <a:cs typeface="Montserrat Bold"/>
                  <a:sym typeface="Montserrat Bold"/>
                </a:rPr>
                <a:t>The MSTARS brand has generated a lot of buzz and positive feedback from the community, indicating a strong reception and support for the brand's mission.</a:t>
              </a:r>
            </a:p>
          </p:txBody>
        </p:sp>
      </p:grpSp>
      <p:grpSp>
        <p:nvGrpSpPr>
          <p:cNvPr name="Group 23" id="23"/>
          <p:cNvGrpSpPr/>
          <p:nvPr/>
        </p:nvGrpSpPr>
        <p:grpSpPr>
          <a:xfrm rot="0">
            <a:off x="0" y="7599050"/>
            <a:ext cx="18283428" cy="2685378"/>
            <a:chOff x="0" y="0"/>
            <a:chExt cx="24377904" cy="3580504"/>
          </a:xfrm>
        </p:grpSpPr>
        <p:sp>
          <p:nvSpPr>
            <p:cNvPr name="Freeform 24" id="24"/>
            <p:cNvSpPr/>
            <p:nvPr/>
          </p:nvSpPr>
          <p:spPr>
            <a:xfrm flipH="false" flipV="false" rot="0">
              <a:off x="0" y="0"/>
              <a:ext cx="24377904" cy="3580511"/>
            </a:xfrm>
            <a:custGeom>
              <a:avLst/>
              <a:gdLst/>
              <a:ahLst/>
              <a:cxnLst/>
              <a:rect r="r" b="b" t="t" l="l"/>
              <a:pathLst>
                <a:path h="3580511" w="24377904">
                  <a:moveTo>
                    <a:pt x="0" y="0"/>
                  </a:moveTo>
                  <a:lnTo>
                    <a:pt x="24377904" y="0"/>
                  </a:lnTo>
                  <a:lnTo>
                    <a:pt x="24377904" y="3580511"/>
                  </a:lnTo>
                  <a:lnTo>
                    <a:pt x="0" y="3580511"/>
                  </a:lnTo>
                  <a:close/>
                </a:path>
              </a:pathLst>
            </a:custGeom>
            <a:solidFill>
              <a:srgbClr val="F7DF45"/>
            </a:solidFill>
          </p:spPr>
        </p:sp>
      </p:grpSp>
      <p:grpSp>
        <p:nvGrpSpPr>
          <p:cNvPr name="Group 25" id="25"/>
          <p:cNvGrpSpPr/>
          <p:nvPr/>
        </p:nvGrpSpPr>
        <p:grpSpPr>
          <a:xfrm rot="0">
            <a:off x="485894" y="7474516"/>
            <a:ext cx="17316213" cy="2934445"/>
            <a:chOff x="0" y="0"/>
            <a:chExt cx="21540164" cy="3650246"/>
          </a:xfrm>
        </p:grpSpPr>
        <p:sp>
          <p:nvSpPr>
            <p:cNvPr name="Freeform 26" id="26"/>
            <p:cNvSpPr/>
            <p:nvPr/>
          </p:nvSpPr>
          <p:spPr>
            <a:xfrm flipH="false" flipV="false" rot="0">
              <a:off x="0" y="0"/>
              <a:ext cx="21540164" cy="3650246"/>
            </a:xfrm>
            <a:custGeom>
              <a:avLst/>
              <a:gdLst/>
              <a:ahLst/>
              <a:cxnLst/>
              <a:rect r="r" b="b" t="t" l="l"/>
              <a:pathLst>
                <a:path h="3650246" w="21540164">
                  <a:moveTo>
                    <a:pt x="0" y="0"/>
                  </a:moveTo>
                  <a:lnTo>
                    <a:pt x="21540164" y="0"/>
                  </a:lnTo>
                  <a:lnTo>
                    <a:pt x="21540164" y="3650246"/>
                  </a:lnTo>
                  <a:lnTo>
                    <a:pt x="0" y="3650246"/>
                  </a:lnTo>
                  <a:close/>
                </a:path>
              </a:pathLst>
            </a:custGeom>
            <a:solidFill>
              <a:srgbClr val="0154E2">
                <a:alpha val="0"/>
              </a:srgbClr>
            </a:solidFill>
          </p:spPr>
        </p:sp>
        <p:sp>
          <p:nvSpPr>
            <p:cNvPr name="TextBox 27" id="27"/>
            <p:cNvSpPr txBox="true"/>
            <p:nvPr/>
          </p:nvSpPr>
          <p:spPr>
            <a:xfrm>
              <a:off x="0" y="-19050"/>
              <a:ext cx="21540164" cy="3669296"/>
            </a:xfrm>
            <a:prstGeom prst="rect">
              <a:avLst/>
            </a:prstGeom>
          </p:spPr>
          <p:txBody>
            <a:bodyPr anchor="ctr" rtlCol="false" tIns="0" lIns="0" bIns="0" rIns="0"/>
            <a:lstStyle/>
            <a:p>
              <a:pPr algn="ctr">
                <a:lnSpc>
                  <a:spcPts val="4158"/>
                </a:lnSpc>
              </a:pPr>
              <a:r>
                <a:rPr lang="en-US" sz="3300" b="true">
                  <a:solidFill>
                    <a:srgbClr val="14558C"/>
                  </a:solidFill>
                  <a:latin typeface="Montserrat Bold"/>
                  <a:ea typeface="Montserrat Bold"/>
                  <a:cs typeface="Montserrat Bold"/>
                  <a:sym typeface="Montserrat Bold"/>
                </a:rPr>
                <a:t>The MSTARS brand has gained significant momentum, with their diverse product offerings, including apparel, and books, resonating with their target audience. The positive community response and growing visibility of the brand's initiatives, including being featured on WALMART.com, are strong indicators of MSTARS' continued success and potential for further expansion.</a:t>
              </a:r>
            </a:p>
          </p:txBody>
        </p:sp>
      </p:grpSp>
      <p:sp>
        <p:nvSpPr>
          <p:cNvPr name="Freeform 28" id="28"/>
          <p:cNvSpPr/>
          <p:nvPr/>
        </p:nvSpPr>
        <p:spPr>
          <a:xfrm flipH="false" flipV="false" rot="0">
            <a:off x="6614145" y="1338126"/>
            <a:ext cx="5147506" cy="6260924"/>
          </a:xfrm>
          <a:custGeom>
            <a:avLst/>
            <a:gdLst/>
            <a:ahLst/>
            <a:cxnLst/>
            <a:rect r="r" b="b" t="t" l="l"/>
            <a:pathLst>
              <a:path h="6260924" w="5147506">
                <a:moveTo>
                  <a:pt x="0" y="0"/>
                </a:moveTo>
                <a:lnTo>
                  <a:pt x="5147506" y="0"/>
                </a:lnTo>
                <a:lnTo>
                  <a:pt x="5147506" y="6260923"/>
                </a:lnTo>
                <a:lnTo>
                  <a:pt x="0" y="6260923"/>
                </a:lnTo>
                <a:lnTo>
                  <a:pt x="0" y="0"/>
                </a:lnTo>
                <a:close/>
              </a:path>
            </a:pathLst>
          </a:custGeom>
          <a:blipFill>
            <a:blip r:embed="rId3"/>
            <a:stretch>
              <a:fillRect l="0" t="-12039" r="0" b="-66207"/>
            </a:stretch>
          </a:blipFill>
        </p:spPr>
      </p:sp>
      <p:sp>
        <p:nvSpPr>
          <p:cNvPr name="Freeform 29" id="29"/>
          <p:cNvSpPr/>
          <p:nvPr/>
        </p:nvSpPr>
        <p:spPr>
          <a:xfrm flipH="false" flipV="false" rot="0">
            <a:off x="-1712873" y="-870275"/>
            <a:ext cx="9125548" cy="8469325"/>
          </a:xfrm>
          <a:custGeom>
            <a:avLst/>
            <a:gdLst/>
            <a:ahLst/>
            <a:cxnLst/>
            <a:rect r="r" b="b" t="t" l="l"/>
            <a:pathLst>
              <a:path h="8469325" w="9125548">
                <a:moveTo>
                  <a:pt x="0" y="0"/>
                </a:moveTo>
                <a:lnTo>
                  <a:pt x="9125549" y="0"/>
                </a:lnTo>
                <a:lnTo>
                  <a:pt x="9125549" y="8469325"/>
                </a:lnTo>
                <a:lnTo>
                  <a:pt x="0" y="8469325"/>
                </a:lnTo>
                <a:lnTo>
                  <a:pt x="0" y="0"/>
                </a:lnTo>
                <a:close/>
              </a:path>
            </a:pathLst>
          </a:custGeom>
          <a:blipFill>
            <a:blip r:embed="rId4"/>
            <a:stretch>
              <a:fillRect l="0" t="0" r="0" b="-34718"/>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147570"/>
            <a:ext cx="18283428" cy="1683024"/>
            <a:chOff x="0" y="0"/>
            <a:chExt cx="24377904" cy="2244031"/>
          </a:xfrm>
        </p:grpSpPr>
        <p:sp>
          <p:nvSpPr>
            <p:cNvPr name="Freeform 3" id="3"/>
            <p:cNvSpPr/>
            <p:nvPr/>
          </p:nvSpPr>
          <p:spPr>
            <a:xfrm flipH="false" flipV="false" rot="0">
              <a:off x="0" y="0"/>
              <a:ext cx="24377904" cy="2244031"/>
            </a:xfrm>
            <a:custGeom>
              <a:avLst/>
              <a:gdLst/>
              <a:ahLst/>
              <a:cxnLst/>
              <a:rect r="r" b="b" t="t" l="l"/>
              <a:pathLst>
                <a:path h="2244031" w="24377904">
                  <a:moveTo>
                    <a:pt x="0" y="0"/>
                  </a:moveTo>
                  <a:lnTo>
                    <a:pt x="24377904" y="0"/>
                  </a:lnTo>
                  <a:lnTo>
                    <a:pt x="24377904" y="2244031"/>
                  </a:lnTo>
                  <a:lnTo>
                    <a:pt x="0" y="2244031"/>
                  </a:lnTo>
                  <a:close/>
                </a:path>
              </a:pathLst>
            </a:custGeom>
            <a:solidFill>
              <a:srgbClr val="000000">
                <a:alpha val="0"/>
              </a:srgbClr>
            </a:solidFill>
          </p:spPr>
        </p:sp>
        <p:sp>
          <p:nvSpPr>
            <p:cNvPr name="TextBox 4" id="4"/>
            <p:cNvSpPr txBox="true"/>
            <p:nvPr/>
          </p:nvSpPr>
          <p:spPr>
            <a:xfrm>
              <a:off x="0" y="-38100"/>
              <a:ext cx="24377904" cy="2282131"/>
            </a:xfrm>
            <a:prstGeom prst="rect">
              <a:avLst/>
            </a:prstGeom>
          </p:spPr>
          <p:txBody>
            <a:bodyPr anchor="t" rtlCol="false" tIns="0" lIns="0" bIns="0" rIns="0"/>
            <a:lstStyle/>
            <a:p>
              <a:pPr algn="ctr">
                <a:lnSpc>
                  <a:spcPts val="10586"/>
                </a:lnSpc>
              </a:pPr>
              <a:r>
                <a:rPr lang="en-US" sz="8400">
                  <a:solidFill>
                    <a:srgbClr val="FFFFFF"/>
                  </a:solidFill>
                  <a:latin typeface="Montserrat"/>
                  <a:ea typeface="Montserrat"/>
                  <a:cs typeface="Montserrat"/>
                  <a:sym typeface="Montserrat"/>
                </a:rPr>
                <a:t>What We're Looking For</a:t>
              </a:r>
            </a:p>
          </p:txBody>
        </p:sp>
      </p:grpSp>
      <p:grpSp>
        <p:nvGrpSpPr>
          <p:cNvPr name="Group 5" id="5"/>
          <p:cNvGrpSpPr/>
          <p:nvPr/>
        </p:nvGrpSpPr>
        <p:grpSpPr>
          <a:xfrm rot="0">
            <a:off x="2832468" y="2154444"/>
            <a:ext cx="5833199" cy="1223628"/>
            <a:chOff x="0" y="0"/>
            <a:chExt cx="7777598" cy="1631504"/>
          </a:xfrm>
        </p:grpSpPr>
        <p:sp>
          <p:nvSpPr>
            <p:cNvPr name="Freeform 6" id="6"/>
            <p:cNvSpPr/>
            <p:nvPr/>
          </p:nvSpPr>
          <p:spPr>
            <a:xfrm flipH="false" flipV="false" rot="0">
              <a:off x="0" y="0"/>
              <a:ext cx="7777598" cy="1631504"/>
            </a:xfrm>
            <a:custGeom>
              <a:avLst/>
              <a:gdLst/>
              <a:ahLst/>
              <a:cxnLst/>
              <a:rect r="r" b="b" t="t" l="l"/>
              <a:pathLst>
                <a:path h="1631504" w="7777598">
                  <a:moveTo>
                    <a:pt x="0" y="0"/>
                  </a:moveTo>
                  <a:lnTo>
                    <a:pt x="7777598" y="0"/>
                  </a:lnTo>
                  <a:lnTo>
                    <a:pt x="7777598" y="1631504"/>
                  </a:lnTo>
                  <a:lnTo>
                    <a:pt x="0" y="1631504"/>
                  </a:lnTo>
                  <a:close/>
                </a:path>
              </a:pathLst>
            </a:custGeom>
            <a:solidFill>
              <a:srgbClr val="000000">
                <a:alpha val="0"/>
              </a:srgbClr>
            </a:solidFill>
          </p:spPr>
        </p:sp>
        <p:sp>
          <p:nvSpPr>
            <p:cNvPr name="TextBox 7" id="7"/>
            <p:cNvSpPr txBox="true"/>
            <p:nvPr/>
          </p:nvSpPr>
          <p:spPr>
            <a:xfrm>
              <a:off x="0" y="-19050"/>
              <a:ext cx="7777598" cy="1650554"/>
            </a:xfrm>
            <a:prstGeom prst="rect">
              <a:avLst/>
            </a:prstGeom>
          </p:spPr>
          <p:txBody>
            <a:bodyPr anchor="t" rtlCol="false" tIns="0" lIns="0" bIns="0" rIns="0"/>
            <a:lstStyle/>
            <a:p>
              <a:pPr algn="l">
                <a:lnSpc>
                  <a:spcPts val="4283"/>
                </a:lnSpc>
              </a:pPr>
              <a:r>
                <a:rPr lang="en-US" sz="3399" b="true">
                  <a:solidFill>
                    <a:srgbClr val="FFFFFF"/>
                  </a:solidFill>
                  <a:latin typeface="Montserrat Bold"/>
                  <a:ea typeface="Montserrat Bold"/>
                  <a:cs typeface="Montserrat Bold"/>
                  <a:sym typeface="Montserrat Bold"/>
                </a:rPr>
                <a:t>Licensing Agents &amp; Manufacturers</a:t>
              </a:r>
            </a:p>
          </p:txBody>
        </p:sp>
      </p:grpSp>
      <p:grpSp>
        <p:nvGrpSpPr>
          <p:cNvPr name="Group 8" id="8"/>
          <p:cNvGrpSpPr/>
          <p:nvPr/>
        </p:nvGrpSpPr>
        <p:grpSpPr>
          <a:xfrm rot="0">
            <a:off x="2832468" y="3378072"/>
            <a:ext cx="5833199" cy="1343582"/>
            <a:chOff x="0" y="0"/>
            <a:chExt cx="7777598" cy="1791442"/>
          </a:xfrm>
        </p:grpSpPr>
        <p:sp>
          <p:nvSpPr>
            <p:cNvPr name="Freeform 9" id="9"/>
            <p:cNvSpPr/>
            <p:nvPr/>
          </p:nvSpPr>
          <p:spPr>
            <a:xfrm flipH="false" flipV="false" rot="0">
              <a:off x="0" y="0"/>
              <a:ext cx="7777598" cy="1791442"/>
            </a:xfrm>
            <a:custGeom>
              <a:avLst/>
              <a:gdLst/>
              <a:ahLst/>
              <a:cxnLst/>
              <a:rect r="r" b="b" t="t" l="l"/>
              <a:pathLst>
                <a:path h="1791442" w="7777598">
                  <a:moveTo>
                    <a:pt x="0" y="0"/>
                  </a:moveTo>
                  <a:lnTo>
                    <a:pt x="7777598" y="0"/>
                  </a:lnTo>
                  <a:lnTo>
                    <a:pt x="7777598" y="1791442"/>
                  </a:lnTo>
                  <a:lnTo>
                    <a:pt x="0" y="1791442"/>
                  </a:lnTo>
                  <a:close/>
                </a:path>
              </a:pathLst>
            </a:custGeom>
            <a:solidFill>
              <a:srgbClr val="000000">
                <a:alpha val="0"/>
              </a:srgbClr>
            </a:solidFill>
          </p:spPr>
        </p:sp>
        <p:sp>
          <p:nvSpPr>
            <p:cNvPr name="TextBox 10" id="10"/>
            <p:cNvSpPr txBox="true"/>
            <p:nvPr/>
          </p:nvSpPr>
          <p:spPr>
            <a:xfrm>
              <a:off x="0" y="-38100"/>
              <a:ext cx="7777598" cy="1829542"/>
            </a:xfrm>
            <a:prstGeom prst="rect">
              <a:avLst/>
            </a:prstGeom>
          </p:spPr>
          <p:txBody>
            <a:bodyPr anchor="t" rtlCol="false" tIns="0" lIns="0" bIns="0" rIns="0"/>
            <a:lstStyle/>
            <a:p>
              <a:pPr algn="l">
                <a:lnSpc>
                  <a:spcPts val="2645"/>
                </a:lnSpc>
              </a:pPr>
              <a:r>
                <a:rPr lang="en-US" sz="1889" b="true">
                  <a:solidFill>
                    <a:srgbClr val="FFFFFF"/>
                  </a:solidFill>
                  <a:latin typeface="Montserrat Bold"/>
                  <a:ea typeface="Montserrat Bold"/>
                  <a:cs typeface="Montserrat Bold"/>
                  <a:sym typeface="Montserrat Bold"/>
                </a:rPr>
                <a:t>Partners to help expand our apparel, toys, and other product lines through licensing agreements and manufacturing capabilities.</a:t>
              </a:r>
            </a:p>
          </p:txBody>
        </p:sp>
      </p:grpSp>
      <p:grpSp>
        <p:nvGrpSpPr>
          <p:cNvPr name="Group 11" id="11"/>
          <p:cNvGrpSpPr/>
          <p:nvPr/>
        </p:nvGrpSpPr>
        <p:grpSpPr>
          <a:xfrm rot="0">
            <a:off x="2832468" y="4804533"/>
            <a:ext cx="5833199" cy="1246731"/>
            <a:chOff x="0" y="0"/>
            <a:chExt cx="7777598" cy="1662308"/>
          </a:xfrm>
        </p:grpSpPr>
        <p:sp>
          <p:nvSpPr>
            <p:cNvPr name="Freeform 12" id="12"/>
            <p:cNvSpPr/>
            <p:nvPr/>
          </p:nvSpPr>
          <p:spPr>
            <a:xfrm flipH="false" flipV="false" rot="0">
              <a:off x="0" y="0"/>
              <a:ext cx="7777598" cy="1662308"/>
            </a:xfrm>
            <a:custGeom>
              <a:avLst/>
              <a:gdLst/>
              <a:ahLst/>
              <a:cxnLst/>
              <a:rect r="r" b="b" t="t" l="l"/>
              <a:pathLst>
                <a:path h="1662308" w="7777598">
                  <a:moveTo>
                    <a:pt x="0" y="0"/>
                  </a:moveTo>
                  <a:lnTo>
                    <a:pt x="7777598" y="0"/>
                  </a:lnTo>
                  <a:lnTo>
                    <a:pt x="7777598" y="1662308"/>
                  </a:lnTo>
                  <a:lnTo>
                    <a:pt x="0" y="1662308"/>
                  </a:lnTo>
                  <a:close/>
                </a:path>
              </a:pathLst>
            </a:custGeom>
            <a:solidFill>
              <a:srgbClr val="000000">
                <a:alpha val="0"/>
              </a:srgbClr>
            </a:solidFill>
          </p:spPr>
        </p:sp>
        <p:sp>
          <p:nvSpPr>
            <p:cNvPr name="TextBox 13" id="13"/>
            <p:cNvSpPr txBox="true"/>
            <p:nvPr/>
          </p:nvSpPr>
          <p:spPr>
            <a:xfrm>
              <a:off x="0" y="-28575"/>
              <a:ext cx="7777598" cy="1690883"/>
            </a:xfrm>
            <a:prstGeom prst="rect">
              <a:avLst/>
            </a:prstGeom>
          </p:spPr>
          <p:txBody>
            <a:bodyPr anchor="t" rtlCol="false" tIns="0" lIns="0" bIns="0" rIns="0"/>
            <a:lstStyle/>
            <a:p>
              <a:pPr algn="l">
                <a:lnSpc>
                  <a:spcPts val="4409"/>
                </a:lnSpc>
              </a:pPr>
              <a:r>
                <a:rPr lang="en-US" sz="3500" b="true">
                  <a:solidFill>
                    <a:srgbClr val="FFFFFF"/>
                  </a:solidFill>
                  <a:latin typeface="Montserrat Bold"/>
                  <a:ea typeface="Montserrat Bold"/>
                  <a:cs typeface="Montserrat Bold"/>
                  <a:sym typeface="Montserrat Bold"/>
                </a:rPr>
                <a:t>Retail &amp; Distribution Partnerships</a:t>
              </a:r>
            </a:p>
          </p:txBody>
        </p:sp>
      </p:grpSp>
      <p:grpSp>
        <p:nvGrpSpPr>
          <p:cNvPr name="Group 14" id="14"/>
          <p:cNvGrpSpPr/>
          <p:nvPr/>
        </p:nvGrpSpPr>
        <p:grpSpPr>
          <a:xfrm rot="0">
            <a:off x="2832468" y="6026925"/>
            <a:ext cx="5833199" cy="1343582"/>
            <a:chOff x="0" y="0"/>
            <a:chExt cx="7777598" cy="1791442"/>
          </a:xfrm>
        </p:grpSpPr>
        <p:sp>
          <p:nvSpPr>
            <p:cNvPr name="Freeform 15" id="15"/>
            <p:cNvSpPr/>
            <p:nvPr/>
          </p:nvSpPr>
          <p:spPr>
            <a:xfrm flipH="false" flipV="false" rot="0">
              <a:off x="0" y="0"/>
              <a:ext cx="7777598" cy="1791442"/>
            </a:xfrm>
            <a:custGeom>
              <a:avLst/>
              <a:gdLst/>
              <a:ahLst/>
              <a:cxnLst/>
              <a:rect r="r" b="b" t="t" l="l"/>
              <a:pathLst>
                <a:path h="1791442" w="7777598">
                  <a:moveTo>
                    <a:pt x="0" y="0"/>
                  </a:moveTo>
                  <a:lnTo>
                    <a:pt x="7777598" y="0"/>
                  </a:lnTo>
                  <a:lnTo>
                    <a:pt x="7777598" y="1791442"/>
                  </a:lnTo>
                  <a:lnTo>
                    <a:pt x="0" y="1791442"/>
                  </a:lnTo>
                  <a:close/>
                </a:path>
              </a:pathLst>
            </a:custGeom>
            <a:solidFill>
              <a:srgbClr val="000000">
                <a:alpha val="0"/>
              </a:srgbClr>
            </a:solidFill>
          </p:spPr>
        </p:sp>
        <p:sp>
          <p:nvSpPr>
            <p:cNvPr name="TextBox 16" id="16"/>
            <p:cNvSpPr txBox="true"/>
            <p:nvPr/>
          </p:nvSpPr>
          <p:spPr>
            <a:xfrm>
              <a:off x="0" y="-38100"/>
              <a:ext cx="7777598" cy="1829542"/>
            </a:xfrm>
            <a:prstGeom prst="rect">
              <a:avLst/>
            </a:prstGeom>
          </p:spPr>
          <p:txBody>
            <a:bodyPr anchor="t" rtlCol="false" tIns="0" lIns="0" bIns="0" rIns="0"/>
            <a:lstStyle/>
            <a:p>
              <a:pPr algn="l">
                <a:lnSpc>
                  <a:spcPts val="2645"/>
                </a:lnSpc>
              </a:pPr>
              <a:r>
                <a:rPr lang="en-US" sz="1889" b="true">
                  <a:solidFill>
                    <a:srgbClr val="FFFFFF"/>
                  </a:solidFill>
                  <a:latin typeface="Montserrat Bold"/>
                  <a:ea typeface="Montserrat Bold"/>
                  <a:cs typeface="Montserrat Bold"/>
                  <a:sym typeface="Montserrat Bold"/>
                </a:rPr>
                <a:t>Relationships with retailers, wholesalers, and distributors to make our products available in more stores and reach a wider audience.</a:t>
              </a:r>
            </a:p>
          </p:txBody>
        </p:sp>
      </p:grpSp>
      <p:grpSp>
        <p:nvGrpSpPr>
          <p:cNvPr name="Group 17" id="17"/>
          <p:cNvGrpSpPr/>
          <p:nvPr/>
        </p:nvGrpSpPr>
        <p:grpSpPr>
          <a:xfrm rot="0">
            <a:off x="11829957" y="2154444"/>
            <a:ext cx="5833199" cy="694281"/>
            <a:chOff x="0" y="0"/>
            <a:chExt cx="7777598" cy="925708"/>
          </a:xfrm>
        </p:grpSpPr>
        <p:sp>
          <p:nvSpPr>
            <p:cNvPr name="Freeform 18" id="18"/>
            <p:cNvSpPr/>
            <p:nvPr/>
          </p:nvSpPr>
          <p:spPr>
            <a:xfrm flipH="false" flipV="false" rot="0">
              <a:off x="0" y="0"/>
              <a:ext cx="7777598" cy="925708"/>
            </a:xfrm>
            <a:custGeom>
              <a:avLst/>
              <a:gdLst/>
              <a:ahLst/>
              <a:cxnLst/>
              <a:rect r="r" b="b" t="t" l="l"/>
              <a:pathLst>
                <a:path h="925708" w="7777598">
                  <a:moveTo>
                    <a:pt x="0" y="0"/>
                  </a:moveTo>
                  <a:lnTo>
                    <a:pt x="7777598" y="0"/>
                  </a:lnTo>
                  <a:lnTo>
                    <a:pt x="7777598" y="925708"/>
                  </a:lnTo>
                  <a:lnTo>
                    <a:pt x="0" y="925708"/>
                  </a:lnTo>
                  <a:close/>
                </a:path>
              </a:pathLst>
            </a:custGeom>
            <a:solidFill>
              <a:srgbClr val="000000">
                <a:alpha val="0"/>
              </a:srgbClr>
            </a:solidFill>
          </p:spPr>
        </p:sp>
        <p:sp>
          <p:nvSpPr>
            <p:cNvPr name="TextBox 19" id="19"/>
            <p:cNvSpPr txBox="true"/>
            <p:nvPr/>
          </p:nvSpPr>
          <p:spPr>
            <a:xfrm>
              <a:off x="0" y="-28575"/>
              <a:ext cx="7777598" cy="954283"/>
            </a:xfrm>
            <a:prstGeom prst="rect">
              <a:avLst/>
            </a:prstGeom>
          </p:spPr>
          <p:txBody>
            <a:bodyPr anchor="t" rtlCol="false" tIns="0" lIns="0" bIns="0" rIns="0"/>
            <a:lstStyle/>
            <a:p>
              <a:pPr algn="l">
                <a:lnSpc>
                  <a:spcPts val="4409"/>
                </a:lnSpc>
              </a:pPr>
              <a:r>
                <a:rPr lang="en-US" sz="3500" b="true">
                  <a:solidFill>
                    <a:srgbClr val="FFFFFF"/>
                  </a:solidFill>
                  <a:latin typeface="Montserrat Bold"/>
                  <a:ea typeface="Montserrat Bold"/>
                  <a:cs typeface="Montserrat Bold"/>
                  <a:sym typeface="Montserrat Bold"/>
                </a:rPr>
                <a:t>Brand Collaborations</a:t>
              </a:r>
            </a:p>
          </p:txBody>
        </p:sp>
      </p:grpSp>
      <p:grpSp>
        <p:nvGrpSpPr>
          <p:cNvPr name="Group 20" id="20"/>
          <p:cNvGrpSpPr/>
          <p:nvPr/>
        </p:nvGrpSpPr>
        <p:grpSpPr>
          <a:xfrm rot="0">
            <a:off x="11829957" y="2848725"/>
            <a:ext cx="5833199" cy="1343582"/>
            <a:chOff x="0" y="0"/>
            <a:chExt cx="7777598" cy="1791442"/>
          </a:xfrm>
        </p:grpSpPr>
        <p:sp>
          <p:nvSpPr>
            <p:cNvPr name="Freeform 21" id="21"/>
            <p:cNvSpPr/>
            <p:nvPr/>
          </p:nvSpPr>
          <p:spPr>
            <a:xfrm flipH="false" flipV="false" rot="0">
              <a:off x="0" y="0"/>
              <a:ext cx="7777598" cy="1791442"/>
            </a:xfrm>
            <a:custGeom>
              <a:avLst/>
              <a:gdLst/>
              <a:ahLst/>
              <a:cxnLst/>
              <a:rect r="r" b="b" t="t" l="l"/>
              <a:pathLst>
                <a:path h="1791442" w="7777598">
                  <a:moveTo>
                    <a:pt x="0" y="0"/>
                  </a:moveTo>
                  <a:lnTo>
                    <a:pt x="7777598" y="0"/>
                  </a:lnTo>
                  <a:lnTo>
                    <a:pt x="7777598" y="1791442"/>
                  </a:lnTo>
                  <a:lnTo>
                    <a:pt x="0" y="1791442"/>
                  </a:lnTo>
                  <a:close/>
                </a:path>
              </a:pathLst>
            </a:custGeom>
            <a:solidFill>
              <a:srgbClr val="000000">
                <a:alpha val="0"/>
              </a:srgbClr>
            </a:solidFill>
          </p:spPr>
        </p:sp>
        <p:sp>
          <p:nvSpPr>
            <p:cNvPr name="TextBox 22" id="22"/>
            <p:cNvSpPr txBox="true"/>
            <p:nvPr/>
          </p:nvSpPr>
          <p:spPr>
            <a:xfrm>
              <a:off x="0" y="-38100"/>
              <a:ext cx="7777598" cy="1829542"/>
            </a:xfrm>
            <a:prstGeom prst="rect">
              <a:avLst/>
            </a:prstGeom>
          </p:spPr>
          <p:txBody>
            <a:bodyPr anchor="t" rtlCol="false" tIns="0" lIns="0" bIns="0" rIns="0"/>
            <a:lstStyle/>
            <a:p>
              <a:pPr algn="l">
                <a:lnSpc>
                  <a:spcPts val="2645"/>
                </a:lnSpc>
              </a:pPr>
              <a:r>
                <a:rPr lang="en-US" sz="1889" b="true">
                  <a:solidFill>
                    <a:srgbClr val="FFFFFF"/>
                  </a:solidFill>
                  <a:latin typeface="Montserrat Bold"/>
                  <a:ea typeface="Montserrat Bold"/>
                  <a:cs typeface="Montserrat Bold"/>
                  <a:sym typeface="Montserrat Bold"/>
                </a:rPr>
                <a:t>Opportunities to work with like-minded brands and influencers to create co-branded products, content, and experiences that amplify our mission.</a:t>
              </a:r>
            </a:p>
          </p:txBody>
        </p:sp>
      </p:grpSp>
      <p:grpSp>
        <p:nvGrpSpPr>
          <p:cNvPr name="Group 23" id="23"/>
          <p:cNvGrpSpPr/>
          <p:nvPr/>
        </p:nvGrpSpPr>
        <p:grpSpPr>
          <a:xfrm rot="0">
            <a:off x="11829957" y="4516156"/>
            <a:ext cx="5833199" cy="1246731"/>
            <a:chOff x="0" y="0"/>
            <a:chExt cx="7777598" cy="1662308"/>
          </a:xfrm>
        </p:grpSpPr>
        <p:sp>
          <p:nvSpPr>
            <p:cNvPr name="Freeform 24" id="24"/>
            <p:cNvSpPr/>
            <p:nvPr/>
          </p:nvSpPr>
          <p:spPr>
            <a:xfrm flipH="false" flipV="false" rot="0">
              <a:off x="0" y="0"/>
              <a:ext cx="7777598" cy="1662308"/>
            </a:xfrm>
            <a:custGeom>
              <a:avLst/>
              <a:gdLst/>
              <a:ahLst/>
              <a:cxnLst/>
              <a:rect r="r" b="b" t="t" l="l"/>
              <a:pathLst>
                <a:path h="1662308" w="7777598">
                  <a:moveTo>
                    <a:pt x="0" y="0"/>
                  </a:moveTo>
                  <a:lnTo>
                    <a:pt x="7777598" y="0"/>
                  </a:lnTo>
                  <a:lnTo>
                    <a:pt x="7777598" y="1662308"/>
                  </a:lnTo>
                  <a:lnTo>
                    <a:pt x="0" y="1662308"/>
                  </a:lnTo>
                  <a:close/>
                </a:path>
              </a:pathLst>
            </a:custGeom>
            <a:solidFill>
              <a:srgbClr val="000000">
                <a:alpha val="0"/>
              </a:srgbClr>
            </a:solidFill>
          </p:spPr>
        </p:sp>
        <p:sp>
          <p:nvSpPr>
            <p:cNvPr name="TextBox 25" id="25"/>
            <p:cNvSpPr txBox="true"/>
            <p:nvPr/>
          </p:nvSpPr>
          <p:spPr>
            <a:xfrm>
              <a:off x="0" y="-28575"/>
              <a:ext cx="7777598" cy="1690883"/>
            </a:xfrm>
            <a:prstGeom prst="rect">
              <a:avLst/>
            </a:prstGeom>
          </p:spPr>
          <p:txBody>
            <a:bodyPr anchor="t" rtlCol="false" tIns="0" lIns="0" bIns="0" rIns="0"/>
            <a:lstStyle/>
            <a:p>
              <a:pPr algn="l">
                <a:lnSpc>
                  <a:spcPts val="4409"/>
                </a:lnSpc>
              </a:pPr>
              <a:r>
                <a:rPr lang="en-US" sz="3500" b="true">
                  <a:solidFill>
                    <a:srgbClr val="FFFFFF"/>
                  </a:solidFill>
                  <a:latin typeface="Montserrat Bold"/>
                  <a:ea typeface="Montserrat Bold"/>
                  <a:cs typeface="Montserrat Bold"/>
                  <a:sym typeface="Montserrat Bold"/>
                </a:rPr>
                <a:t>Investment to Scale &amp; Amplify</a:t>
              </a:r>
            </a:p>
          </p:txBody>
        </p:sp>
      </p:grpSp>
      <p:grpSp>
        <p:nvGrpSpPr>
          <p:cNvPr name="Group 26" id="26"/>
          <p:cNvGrpSpPr/>
          <p:nvPr/>
        </p:nvGrpSpPr>
        <p:grpSpPr>
          <a:xfrm rot="0">
            <a:off x="11829957" y="5762887"/>
            <a:ext cx="5833199" cy="1343582"/>
            <a:chOff x="0" y="0"/>
            <a:chExt cx="7777598" cy="1791442"/>
          </a:xfrm>
        </p:grpSpPr>
        <p:sp>
          <p:nvSpPr>
            <p:cNvPr name="Freeform 27" id="27"/>
            <p:cNvSpPr/>
            <p:nvPr/>
          </p:nvSpPr>
          <p:spPr>
            <a:xfrm flipH="false" flipV="false" rot="0">
              <a:off x="0" y="0"/>
              <a:ext cx="7777598" cy="1791442"/>
            </a:xfrm>
            <a:custGeom>
              <a:avLst/>
              <a:gdLst/>
              <a:ahLst/>
              <a:cxnLst/>
              <a:rect r="r" b="b" t="t" l="l"/>
              <a:pathLst>
                <a:path h="1791442" w="7777598">
                  <a:moveTo>
                    <a:pt x="0" y="0"/>
                  </a:moveTo>
                  <a:lnTo>
                    <a:pt x="7777598" y="0"/>
                  </a:lnTo>
                  <a:lnTo>
                    <a:pt x="7777598" y="1791442"/>
                  </a:lnTo>
                  <a:lnTo>
                    <a:pt x="0" y="1791442"/>
                  </a:lnTo>
                  <a:close/>
                </a:path>
              </a:pathLst>
            </a:custGeom>
            <a:solidFill>
              <a:srgbClr val="000000">
                <a:alpha val="0"/>
              </a:srgbClr>
            </a:solidFill>
          </p:spPr>
        </p:sp>
        <p:sp>
          <p:nvSpPr>
            <p:cNvPr name="TextBox 28" id="28"/>
            <p:cNvSpPr txBox="true"/>
            <p:nvPr/>
          </p:nvSpPr>
          <p:spPr>
            <a:xfrm>
              <a:off x="0" y="-38100"/>
              <a:ext cx="7777598" cy="1829542"/>
            </a:xfrm>
            <a:prstGeom prst="rect">
              <a:avLst/>
            </a:prstGeom>
          </p:spPr>
          <p:txBody>
            <a:bodyPr anchor="t" rtlCol="false" tIns="0" lIns="0" bIns="0" rIns="0"/>
            <a:lstStyle/>
            <a:p>
              <a:pPr algn="l">
                <a:lnSpc>
                  <a:spcPts val="2645"/>
                </a:lnSpc>
              </a:pPr>
              <a:r>
                <a:rPr lang="en-US" sz="1889" b="true">
                  <a:solidFill>
                    <a:srgbClr val="FFFFFF"/>
                  </a:solidFill>
                  <a:latin typeface="Montserrat Bold"/>
                  <a:ea typeface="Montserrat Bold"/>
                  <a:cs typeface="Montserrat Bold"/>
                  <a:sym typeface="Montserrat Bold"/>
                </a:rPr>
                <a:t>Funding and strategic partnerships to help us scale our operations, marketing, and impact to reach more children and families in need of our empowering brand.</a:t>
              </a:r>
            </a:p>
          </p:txBody>
        </p:sp>
      </p:grpSp>
      <p:grpSp>
        <p:nvGrpSpPr>
          <p:cNvPr name="Group 29" id="29"/>
          <p:cNvGrpSpPr/>
          <p:nvPr/>
        </p:nvGrpSpPr>
        <p:grpSpPr>
          <a:xfrm rot="0">
            <a:off x="0" y="7370506"/>
            <a:ext cx="18283428" cy="2913921"/>
            <a:chOff x="0" y="0"/>
            <a:chExt cx="24377904" cy="3885228"/>
          </a:xfrm>
        </p:grpSpPr>
        <p:sp>
          <p:nvSpPr>
            <p:cNvPr name="Freeform 30" id="30"/>
            <p:cNvSpPr/>
            <p:nvPr/>
          </p:nvSpPr>
          <p:spPr>
            <a:xfrm flipH="false" flipV="false" rot="0">
              <a:off x="0" y="0"/>
              <a:ext cx="24377904" cy="3885184"/>
            </a:xfrm>
            <a:custGeom>
              <a:avLst/>
              <a:gdLst/>
              <a:ahLst/>
              <a:cxnLst/>
              <a:rect r="r" b="b" t="t" l="l"/>
              <a:pathLst>
                <a:path h="3885184" w="24377904">
                  <a:moveTo>
                    <a:pt x="0" y="0"/>
                  </a:moveTo>
                  <a:lnTo>
                    <a:pt x="24377904" y="0"/>
                  </a:lnTo>
                  <a:lnTo>
                    <a:pt x="24377904" y="3885184"/>
                  </a:lnTo>
                  <a:lnTo>
                    <a:pt x="0" y="3885184"/>
                  </a:lnTo>
                  <a:close/>
                </a:path>
              </a:pathLst>
            </a:custGeom>
            <a:solidFill>
              <a:srgbClr val="E66922"/>
            </a:solidFill>
          </p:spPr>
        </p:sp>
      </p:grpSp>
      <p:grpSp>
        <p:nvGrpSpPr>
          <p:cNvPr name="Group 31" id="31"/>
          <p:cNvGrpSpPr/>
          <p:nvPr/>
        </p:nvGrpSpPr>
        <p:grpSpPr>
          <a:xfrm rot="0">
            <a:off x="210975" y="7679510"/>
            <a:ext cx="17861478" cy="2106840"/>
            <a:chOff x="0" y="0"/>
            <a:chExt cx="23815304" cy="2809121"/>
          </a:xfrm>
        </p:grpSpPr>
        <p:sp>
          <p:nvSpPr>
            <p:cNvPr name="Freeform 32" id="32"/>
            <p:cNvSpPr/>
            <p:nvPr/>
          </p:nvSpPr>
          <p:spPr>
            <a:xfrm flipH="false" flipV="false" rot="0">
              <a:off x="0" y="0"/>
              <a:ext cx="23815304" cy="2809121"/>
            </a:xfrm>
            <a:custGeom>
              <a:avLst/>
              <a:gdLst/>
              <a:ahLst/>
              <a:cxnLst/>
              <a:rect r="r" b="b" t="t" l="l"/>
              <a:pathLst>
                <a:path h="2809121" w="23815304">
                  <a:moveTo>
                    <a:pt x="0" y="0"/>
                  </a:moveTo>
                  <a:lnTo>
                    <a:pt x="23815304" y="0"/>
                  </a:lnTo>
                  <a:lnTo>
                    <a:pt x="23815304" y="2809121"/>
                  </a:lnTo>
                  <a:lnTo>
                    <a:pt x="0" y="2809121"/>
                  </a:lnTo>
                  <a:close/>
                </a:path>
              </a:pathLst>
            </a:custGeom>
            <a:solidFill>
              <a:srgbClr val="000000">
                <a:alpha val="0"/>
              </a:srgbClr>
            </a:solidFill>
          </p:spPr>
        </p:sp>
        <p:sp>
          <p:nvSpPr>
            <p:cNvPr name="TextBox 33" id="33"/>
            <p:cNvSpPr txBox="true"/>
            <p:nvPr/>
          </p:nvSpPr>
          <p:spPr>
            <a:xfrm>
              <a:off x="0" y="-19050"/>
              <a:ext cx="23815304" cy="2828171"/>
            </a:xfrm>
            <a:prstGeom prst="rect">
              <a:avLst/>
            </a:prstGeom>
          </p:spPr>
          <p:txBody>
            <a:bodyPr anchor="ctr" rtlCol="false" tIns="0" lIns="0" bIns="0" rIns="0"/>
            <a:lstStyle/>
            <a:p>
              <a:pPr algn="ctr">
                <a:lnSpc>
                  <a:spcPts val="3913"/>
                </a:lnSpc>
              </a:pPr>
              <a:r>
                <a:rPr lang="en-US" sz="3104" b="true">
                  <a:solidFill>
                    <a:srgbClr val="FFFFFF"/>
                  </a:solidFill>
                  <a:latin typeface="Montserrat Bold"/>
                  <a:ea typeface="Montserrat Bold"/>
                  <a:cs typeface="Montserrat Bold"/>
                  <a:sym typeface="Montserrat Bold"/>
                </a:rPr>
                <a:t>MSTARS is seeking strategic partners and investors who share our vision of empowering children of color and helping them reach their full potential. With the right collaborations and resources, we can expand our reach and deepen our impact to ensure that all children have the confidence and support they need to soar.</a:t>
              </a:r>
            </a:p>
          </p:txBody>
        </p:sp>
      </p:grpSp>
      <p:sp>
        <p:nvSpPr>
          <p:cNvPr name="Freeform 34" id="34"/>
          <p:cNvSpPr/>
          <p:nvPr/>
        </p:nvSpPr>
        <p:spPr>
          <a:xfrm flipH="false" flipV="false" rot="0">
            <a:off x="0" y="1626054"/>
            <a:ext cx="3027501" cy="6356958"/>
          </a:xfrm>
          <a:custGeom>
            <a:avLst/>
            <a:gdLst/>
            <a:ahLst/>
            <a:cxnLst/>
            <a:rect r="r" b="b" t="t" l="l"/>
            <a:pathLst>
              <a:path h="6356958" w="3027501">
                <a:moveTo>
                  <a:pt x="0" y="0"/>
                </a:moveTo>
                <a:lnTo>
                  <a:pt x="3027501" y="0"/>
                </a:lnTo>
                <a:lnTo>
                  <a:pt x="3027501" y="6356958"/>
                </a:lnTo>
                <a:lnTo>
                  <a:pt x="0" y="6356958"/>
                </a:lnTo>
                <a:lnTo>
                  <a:pt x="0" y="0"/>
                </a:lnTo>
                <a:close/>
              </a:path>
            </a:pathLst>
          </a:custGeom>
          <a:blipFill>
            <a:blip r:embed="rId3"/>
            <a:stretch>
              <a:fillRect l="0" t="0" r="0" b="0"/>
            </a:stretch>
          </a:blipFill>
        </p:spPr>
      </p:sp>
      <p:sp>
        <p:nvSpPr>
          <p:cNvPr name="Freeform 35" id="35"/>
          <p:cNvSpPr/>
          <p:nvPr/>
        </p:nvSpPr>
        <p:spPr>
          <a:xfrm flipH="false" flipV="false" rot="0">
            <a:off x="9035827" y="1626054"/>
            <a:ext cx="2794130" cy="6417184"/>
          </a:xfrm>
          <a:custGeom>
            <a:avLst/>
            <a:gdLst/>
            <a:ahLst/>
            <a:cxnLst/>
            <a:rect r="r" b="b" t="t" l="l"/>
            <a:pathLst>
              <a:path h="6417184" w="2794130">
                <a:moveTo>
                  <a:pt x="0" y="0"/>
                </a:moveTo>
                <a:lnTo>
                  <a:pt x="2794130" y="0"/>
                </a:lnTo>
                <a:lnTo>
                  <a:pt x="2794130" y="6417184"/>
                </a:lnTo>
                <a:lnTo>
                  <a:pt x="0" y="6417184"/>
                </a:lnTo>
                <a:lnTo>
                  <a:pt x="0" y="0"/>
                </a:lnTo>
                <a:close/>
              </a:path>
            </a:pathLst>
          </a:custGeom>
          <a:blipFill>
            <a:blip r:embed="rId4"/>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3428" cy="1099152"/>
            <a:chOff x="0" y="0"/>
            <a:chExt cx="24377904" cy="1465536"/>
          </a:xfrm>
        </p:grpSpPr>
        <p:sp>
          <p:nvSpPr>
            <p:cNvPr name="Freeform 3" id="3"/>
            <p:cNvSpPr/>
            <p:nvPr/>
          </p:nvSpPr>
          <p:spPr>
            <a:xfrm flipH="false" flipV="false" rot="0">
              <a:off x="0" y="0"/>
              <a:ext cx="24377904" cy="1465536"/>
            </a:xfrm>
            <a:custGeom>
              <a:avLst/>
              <a:gdLst/>
              <a:ahLst/>
              <a:cxnLst/>
              <a:rect r="r" b="b" t="t" l="l"/>
              <a:pathLst>
                <a:path h="1465536" w="24377904">
                  <a:moveTo>
                    <a:pt x="0" y="0"/>
                  </a:moveTo>
                  <a:lnTo>
                    <a:pt x="24377904" y="0"/>
                  </a:lnTo>
                  <a:lnTo>
                    <a:pt x="24377904" y="1465536"/>
                  </a:lnTo>
                  <a:lnTo>
                    <a:pt x="0" y="1465536"/>
                  </a:lnTo>
                  <a:close/>
                </a:path>
              </a:pathLst>
            </a:custGeom>
            <a:solidFill>
              <a:srgbClr val="000000">
                <a:alpha val="0"/>
              </a:srgbClr>
            </a:solidFill>
          </p:spPr>
        </p:sp>
        <p:sp>
          <p:nvSpPr>
            <p:cNvPr name="TextBox 4" id="4"/>
            <p:cNvSpPr txBox="true"/>
            <p:nvPr/>
          </p:nvSpPr>
          <p:spPr>
            <a:xfrm>
              <a:off x="0" y="-38100"/>
              <a:ext cx="24377904" cy="1503636"/>
            </a:xfrm>
            <a:prstGeom prst="rect">
              <a:avLst/>
            </a:prstGeom>
          </p:spPr>
          <p:txBody>
            <a:bodyPr anchor="t" rtlCol="false" tIns="0" lIns="0" bIns="0" rIns="0"/>
            <a:lstStyle/>
            <a:p>
              <a:pPr algn="ctr">
                <a:lnSpc>
                  <a:spcPts val="6929"/>
                </a:lnSpc>
              </a:pPr>
              <a:r>
                <a:rPr lang="en-US" sz="5499">
                  <a:solidFill>
                    <a:srgbClr val="2A2921"/>
                  </a:solidFill>
                  <a:latin typeface="Montserrat"/>
                  <a:ea typeface="Montserrat"/>
                  <a:cs typeface="Montserrat"/>
                  <a:sym typeface="Montserrat"/>
                </a:rPr>
                <a:t>Licensing &amp; Collaboration Opportunities</a:t>
              </a:r>
            </a:p>
          </p:txBody>
        </p:sp>
      </p:grpSp>
      <p:grpSp>
        <p:nvGrpSpPr>
          <p:cNvPr name="Group 5" id="5"/>
          <p:cNvGrpSpPr/>
          <p:nvPr/>
        </p:nvGrpSpPr>
        <p:grpSpPr>
          <a:xfrm rot="0">
            <a:off x="5742920" y="1159243"/>
            <a:ext cx="3482310" cy="5794664"/>
            <a:chOff x="0" y="0"/>
            <a:chExt cx="4643081" cy="7726219"/>
          </a:xfrm>
        </p:grpSpPr>
        <p:sp>
          <p:nvSpPr>
            <p:cNvPr name="Freeform 6" id="6"/>
            <p:cNvSpPr/>
            <p:nvPr/>
          </p:nvSpPr>
          <p:spPr>
            <a:xfrm flipH="false" flipV="false" rot="0">
              <a:off x="0" y="0"/>
              <a:ext cx="4643081" cy="7726219"/>
            </a:xfrm>
            <a:custGeom>
              <a:avLst/>
              <a:gdLst/>
              <a:ahLst/>
              <a:cxnLst/>
              <a:rect r="r" b="b" t="t" l="l"/>
              <a:pathLst>
                <a:path h="7726219" w="4643081">
                  <a:moveTo>
                    <a:pt x="0" y="0"/>
                  </a:moveTo>
                  <a:lnTo>
                    <a:pt x="4643081" y="0"/>
                  </a:lnTo>
                  <a:lnTo>
                    <a:pt x="4643081" y="7726219"/>
                  </a:lnTo>
                  <a:lnTo>
                    <a:pt x="0" y="7726219"/>
                  </a:lnTo>
                  <a:close/>
                </a:path>
              </a:pathLst>
            </a:custGeom>
            <a:solidFill>
              <a:srgbClr val="000000">
                <a:alpha val="0"/>
              </a:srgbClr>
            </a:solidFill>
          </p:spPr>
        </p:sp>
        <p:sp>
          <p:nvSpPr>
            <p:cNvPr name="TextBox 7" id="7"/>
            <p:cNvSpPr txBox="true"/>
            <p:nvPr/>
          </p:nvSpPr>
          <p:spPr>
            <a:xfrm>
              <a:off x="0" y="-19050"/>
              <a:ext cx="4643081" cy="7745269"/>
            </a:xfrm>
            <a:prstGeom prst="rect">
              <a:avLst/>
            </a:prstGeom>
          </p:spPr>
          <p:txBody>
            <a:bodyPr anchor="t" rtlCol="false" tIns="0" lIns="0" bIns="0" rIns="0"/>
            <a:lstStyle/>
            <a:p>
              <a:pPr algn="l">
                <a:lnSpc>
                  <a:spcPts val="4848"/>
                </a:lnSpc>
              </a:pPr>
              <a:r>
                <a:rPr lang="en-US" sz="3847" b="true">
                  <a:solidFill>
                    <a:srgbClr val="2A2921"/>
                  </a:solidFill>
                  <a:latin typeface="Montserrat Bold"/>
                  <a:ea typeface="Montserrat Bold"/>
                  <a:cs typeface="Montserrat Bold"/>
                  <a:sym typeface="Montserrat Bold"/>
                </a:rPr>
                <a:t>Apparel &amp; footwear</a:t>
              </a:r>
            </a:p>
            <a:p>
              <a:pPr algn="l" marL="409365" indent="-204683" lvl="1">
                <a:lnSpc>
                  <a:spcPts val="3166"/>
                </a:lnSpc>
              </a:pPr>
              <a:r>
                <a:rPr lang="en-US" b="true" sz="2262">
                  <a:solidFill>
                    <a:srgbClr val="5A5A4C"/>
                  </a:solidFill>
                  <a:latin typeface="Montserrat Bold"/>
                  <a:ea typeface="Montserrat Bold"/>
                  <a:cs typeface="Montserrat Bold"/>
                  <a:sym typeface="Montserrat Bold"/>
                </a:rPr>
                <a:t>Expand MSTARS' empowering clothing line and explore footwear opportunities to further boost confidence and celebrate identity</a:t>
              </a:r>
            </a:p>
            <a:p>
              <a:pPr algn="l">
                <a:lnSpc>
                  <a:spcPts val="4847"/>
                </a:lnSpc>
              </a:pPr>
            </a:p>
            <a:p>
              <a:pPr algn="l">
                <a:lnSpc>
                  <a:spcPts val="4847"/>
                </a:lnSpc>
              </a:pPr>
            </a:p>
          </p:txBody>
        </p:sp>
      </p:grpSp>
      <p:grpSp>
        <p:nvGrpSpPr>
          <p:cNvPr name="Group 8" id="8"/>
          <p:cNvGrpSpPr/>
          <p:nvPr/>
        </p:nvGrpSpPr>
        <p:grpSpPr>
          <a:xfrm rot="0">
            <a:off x="363556" y="5822706"/>
            <a:ext cx="4243087" cy="4123207"/>
            <a:chOff x="0" y="0"/>
            <a:chExt cx="5657449" cy="5497610"/>
          </a:xfrm>
        </p:grpSpPr>
        <p:sp>
          <p:nvSpPr>
            <p:cNvPr name="Freeform 9" id="9"/>
            <p:cNvSpPr/>
            <p:nvPr/>
          </p:nvSpPr>
          <p:spPr>
            <a:xfrm flipH="false" flipV="false" rot="0">
              <a:off x="0" y="0"/>
              <a:ext cx="5657449" cy="5497610"/>
            </a:xfrm>
            <a:custGeom>
              <a:avLst/>
              <a:gdLst/>
              <a:ahLst/>
              <a:cxnLst/>
              <a:rect r="r" b="b" t="t" l="l"/>
              <a:pathLst>
                <a:path h="5497610" w="5657449">
                  <a:moveTo>
                    <a:pt x="0" y="0"/>
                  </a:moveTo>
                  <a:lnTo>
                    <a:pt x="5657449" y="0"/>
                  </a:lnTo>
                  <a:lnTo>
                    <a:pt x="5657449" y="5497610"/>
                  </a:lnTo>
                  <a:lnTo>
                    <a:pt x="0" y="5497610"/>
                  </a:lnTo>
                  <a:close/>
                </a:path>
              </a:pathLst>
            </a:custGeom>
            <a:solidFill>
              <a:srgbClr val="000000">
                <a:alpha val="0"/>
              </a:srgbClr>
            </a:solidFill>
          </p:spPr>
        </p:sp>
        <p:sp>
          <p:nvSpPr>
            <p:cNvPr name="TextBox 10" id="10"/>
            <p:cNvSpPr txBox="true"/>
            <p:nvPr/>
          </p:nvSpPr>
          <p:spPr>
            <a:xfrm>
              <a:off x="0" y="-19050"/>
              <a:ext cx="5657449" cy="5516660"/>
            </a:xfrm>
            <a:prstGeom prst="rect">
              <a:avLst/>
            </a:prstGeom>
          </p:spPr>
          <p:txBody>
            <a:bodyPr anchor="t" rtlCol="false" tIns="0" lIns="0" bIns="0" rIns="0"/>
            <a:lstStyle/>
            <a:p>
              <a:pPr algn="l">
                <a:lnSpc>
                  <a:spcPts val="4848"/>
                </a:lnSpc>
              </a:pPr>
              <a:r>
                <a:rPr lang="en-US" sz="3847" b="true">
                  <a:solidFill>
                    <a:srgbClr val="2A2921"/>
                  </a:solidFill>
                  <a:latin typeface="Montserrat Bold"/>
                  <a:ea typeface="Montserrat Bold"/>
                  <a:cs typeface="Montserrat Bold"/>
                  <a:sym typeface="Montserrat Bold"/>
                </a:rPr>
                <a:t>Book publishing &amp; education</a:t>
              </a:r>
            </a:p>
            <a:p>
              <a:pPr algn="l" marL="409365" indent="-204683" lvl="1">
                <a:lnSpc>
                  <a:spcPts val="3166"/>
                </a:lnSpc>
              </a:pPr>
              <a:r>
                <a:rPr lang="en-US" b="true" sz="2262">
                  <a:solidFill>
                    <a:srgbClr val="5A5A4C"/>
                  </a:solidFill>
                  <a:latin typeface="Montserrat Bold"/>
                  <a:ea typeface="Montserrat Bold"/>
                  <a:cs typeface="Montserrat Bold"/>
                  <a:sym typeface="Montserrat Bold"/>
                </a:rPr>
                <a:t>Collaborate on publishing more MSTARS-themed books and educational resources to promote self-belief, bravery, and transformation</a:t>
              </a:r>
            </a:p>
          </p:txBody>
        </p:sp>
      </p:grpSp>
      <p:grpSp>
        <p:nvGrpSpPr>
          <p:cNvPr name="Group 11" id="11"/>
          <p:cNvGrpSpPr/>
          <p:nvPr/>
        </p:nvGrpSpPr>
        <p:grpSpPr>
          <a:xfrm rot="0">
            <a:off x="9529883" y="6816829"/>
            <a:ext cx="4773435" cy="3323107"/>
            <a:chOff x="0" y="0"/>
            <a:chExt cx="6364580" cy="4430810"/>
          </a:xfrm>
        </p:grpSpPr>
        <p:sp>
          <p:nvSpPr>
            <p:cNvPr name="Freeform 12" id="12"/>
            <p:cNvSpPr/>
            <p:nvPr/>
          </p:nvSpPr>
          <p:spPr>
            <a:xfrm flipH="false" flipV="false" rot="0">
              <a:off x="0" y="0"/>
              <a:ext cx="6364580" cy="4430810"/>
            </a:xfrm>
            <a:custGeom>
              <a:avLst/>
              <a:gdLst/>
              <a:ahLst/>
              <a:cxnLst/>
              <a:rect r="r" b="b" t="t" l="l"/>
              <a:pathLst>
                <a:path h="4430810" w="6364580">
                  <a:moveTo>
                    <a:pt x="0" y="0"/>
                  </a:moveTo>
                  <a:lnTo>
                    <a:pt x="6364580" y="0"/>
                  </a:lnTo>
                  <a:lnTo>
                    <a:pt x="6364580" y="4430810"/>
                  </a:lnTo>
                  <a:lnTo>
                    <a:pt x="0" y="4430810"/>
                  </a:lnTo>
                  <a:close/>
                </a:path>
              </a:pathLst>
            </a:custGeom>
            <a:solidFill>
              <a:srgbClr val="000000">
                <a:alpha val="0"/>
              </a:srgbClr>
            </a:solidFill>
          </p:spPr>
        </p:sp>
        <p:sp>
          <p:nvSpPr>
            <p:cNvPr name="TextBox 13" id="13"/>
            <p:cNvSpPr txBox="true"/>
            <p:nvPr/>
          </p:nvSpPr>
          <p:spPr>
            <a:xfrm>
              <a:off x="0" y="-19050"/>
              <a:ext cx="6364580" cy="4449860"/>
            </a:xfrm>
            <a:prstGeom prst="rect">
              <a:avLst/>
            </a:prstGeom>
          </p:spPr>
          <p:txBody>
            <a:bodyPr anchor="t" rtlCol="false" tIns="0" lIns="0" bIns="0" rIns="0"/>
            <a:lstStyle/>
            <a:p>
              <a:pPr algn="l">
                <a:lnSpc>
                  <a:spcPts val="4848"/>
                </a:lnSpc>
              </a:pPr>
              <a:r>
                <a:rPr lang="en-US" sz="3847" b="true">
                  <a:solidFill>
                    <a:srgbClr val="2A2921"/>
                  </a:solidFill>
                  <a:latin typeface="Montserrat Bold"/>
                  <a:ea typeface="Montserrat Bold"/>
                  <a:cs typeface="Montserrat Bold"/>
                  <a:sym typeface="Montserrat Bold"/>
                </a:rPr>
                <a:t>T</a:t>
              </a:r>
              <a:r>
                <a:rPr lang="en-US" sz="3847" b="true">
                  <a:solidFill>
                    <a:srgbClr val="2A2921"/>
                  </a:solidFill>
                  <a:latin typeface="Montserrat Bold"/>
                  <a:ea typeface="Montserrat Bold"/>
                  <a:cs typeface="Montserrat Bold"/>
                  <a:sym typeface="Montserrat Bold"/>
                </a:rPr>
                <a:t>oys, Collectibles, School Supplies</a:t>
              </a:r>
            </a:p>
            <a:p>
              <a:pPr algn="l" marL="409365" indent="-204683" lvl="1">
                <a:lnSpc>
                  <a:spcPts val="3166"/>
                </a:lnSpc>
              </a:pPr>
              <a:r>
                <a:rPr lang="en-US" b="true" sz="2262">
                  <a:solidFill>
                    <a:srgbClr val="5A5A4C"/>
                  </a:solidFill>
                  <a:latin typeface="Montserrat Bold"/>
                  <a:ea typeface="Montserrat Bold"/>
                  <a:cs typeface="Montserrat Bold"/>
                  <a:sym typeface="Montserrat Bold"/>
                </a:rPr>
                <a:t>Create fun, educational MSTARS-branded toys, backpacks, notebooks, and other school essentials to inspire and empower kids</a:t>
              </a:r>
            </a:p>
          </p:txBody>
        </p:sp>
      </p:grpSp>
      <p:grpSp>
        <p:nvGrpSpPr>
          <p:cNvPr name="Group 14" id="14"/>
          <p:cNvGrpSpPr/>
          <p:nvPr/>
        </p:nvGrpSpPr>
        <p:grpSpPr>
          <a:xfrm rot="0">
            <a:off x="13914736" y="1374953"/>
            <a:ext cx="3640030" cy="5894796"/>
            <a:chOff x="0" y="0"/>
            <a:chExt cx="4900476" cy="7936010"/>
          </a:xfrm>
        </p:grpSpPr>
        <p:sp>
          <p:nvSpPr>
            <p:cNvPr name="Freeform 15" id="15"/>
            <p:cNvSpPr/>
            <p:nvPr/>
          </p:nvSpPr>
          <p:spPr>
            <a:xfrm flipH="false" flipV="false" rot="0">
              <a:off x="0" y="0"/>
              <a:ext cx="4900476" cy="7936010"/>
            </a:xfrm>
            <a:custGeom>
              <a:avLst/>
              <a:gdLst/>
              <a:ahLst/>
              <a:cxnLst/>
              <a:rect r="r" b="b" t="t" l="l"/>
              <a:pathLst>
                <a:path h="7936010" w="4900476">
                  <a:moveTo>
                    <a:pt x="0" y="0"/>
                  </a:moveTo>
                  <a:lnTo>
                    <a:pt x="4900476" y="0"/>
                  </a:lnTo>
                  <a:lnTo>
                    <a:pt x="4900476" y="7936010"/>
                  </a:lnTo>
                  <a:lnTo>
                    <a:pt x="0" y="7936010"/>
                  </a:lnTo>
                  <a:close/>
                </a:path>
              </a:pathLst>
            </a:custGeom>
            <a:solidFill>
              <a:srgbClr val="000000">
                <a:alpha val="0"/>
              </a:srgbClr>
            </a:solidFill>
          </p:spPr>
        </p:sp>
        <p:sp>
          <p:nvSpPr>
            <p:cNvPr name="TextBox 16" id="16"/>
            <p:cNvSpPr txBox="true"/>
            <p:nvPr/>
          </p:nvSpPr>
          <p:spPr>
            <a:xfrm>
              <a:off x="0" y="-19050"/>
              <a:ext cx="4900476" cy="7955060"/>
            </a:xfrm>
            <a:prstGeom prst="rect">
              <a:avLst/>
            </a:prstGeom>
          </p:spPr>
          <p:txBody>
            <a:bodyPr anchor="t" rtlCol="false" tIns="0" lIns="0" bIns="0" rIns="0"/>
            <a:lstStyle/>
            <a:p>
              <a:pPr algn="l">
                <a:lnSpc>
                  <a:spcPts val="4848"/>
                </a:lnSpc>
              </a:pPr>
              <a:r>
                <a:rPr lang="en-US" sz="3847" b="true">
                  <a:solidFill>
                    <a:srgbClr val="2A2921"/>
                  </a:solidFill>
                  <a:latin typeface="Montserrat Bold"/>
                  <a:ea typeface="Montserrat Bold"/>
                  <a:cs typeface="Montserrat Bold"/>
                  <a:sym typeface="Montserrat Bold"/>
                </a:rPr>
                <a:t>Video Game, Cartoon,  YouTube Content</a:t>
              </a:r>
            </a:p>
            <a:p>
              <a:pPr algn="l" marL="409365" indent="-204683" lvl="1">
                <a:lnSpc>
                  <a:spcPts val="3166"/>
                </a:lnSpc>
              </a:pPr>
              <a:r>
                <a:rPr lang="en-US" b="true" sz="2262">
                  <a:solidFill>
                    <a:srgbClr val="5A5A4C"/>
                  </a:solidFill>
                  <a:latin typeface="Montserrat Bold"/>
                  <a:ea typeface="Montserrat Bold"/>
                  <a:cs typeface="Montserrat Bold"/>
                  <a:sym typeface="Montserrat Bold"/>
                </a:rPr>
                <a:t>D</a:t>
              </a:r>
              <a:r>
                <a:rPr lang="en-US" b="true" sz="2262">
                  <a:solidFill>
                    <a:srgbClr val="5A5A4C"/>
                  </a:solidFill>
                  <a:latin typeface="Montserrat Bold"/>
                  <a:ea typeface="Montserrat Bold"/>
                  <a:cs typeface="Montserrat Bold"/>
                  <a:sym typeface="Montserrat Bold"/>
                </a:rPr>
                <a:t>evelop engaging animated series, shows, or interactive games that bring the MSTARS brand and characters to life for children</a:t>
              </a:r>
            </a:p>
          </p:txBody>
        </p:sp>
      </p:grpSp>
      <p:sp>
        <p:nvSpPr>
          <p:cNvPr name="Freeform 17" id="17"/>
          <p:cNvSpPr/>
          <p:nvPr/>
        </p:nvSpPr>
        <p:spPr>
          <a:xfrm flipH="false" flipV="false" rot="0">
            <a:off x="9552992" y="891622"/>
            <a:ext cx="4033982" cy="5925207"/>
          </a:xfrm>
          <a:custGeom>
            <a:avLst/>
            <a:gdLst/>
            <a:ahLst/>
            <a:cxnLst/>
            <a:rect r="r" b="b" t="t" l="l"/>
            <a:pathLst>
              <a:path h="5925207" w="4033982">
                <a:moveTo>
                  <a:pt x="0" y="0"/>
                </a:moveTo>
                <a:lnTo>
                  <a:pt x="4033982" y="0"/>
                </a:lnTo>
                <a:lnTo>
                  <a:pt x="4033982" y="5925207"/>
                </a:lnTo>
                <a:lnTo>
                  <a:pt x="0" y="5925207"/>
                </a:lnTo>
                <a:lnTo>
                  <a:pt x="0" y="0"/>
                </a:lnTo>
                <a:close/>
              </a:path>
            </a:pathLst>
          </a:custGeom>
          <a:blipFill>
            <a:blip r:embed="rId3"/>
            <a:stretch>
              <a:fillRect l="-6917" t="-4603" r="0" b="-4583"/>
            </a:stretch>
          </a:blipFill>
        </p:spPr>
      </p:sp>
      <p:sp>
        <p:nvSpPr>
          <p:cNvPr name="Freeform 18" id="18"/>
          <p:cNvSpPr/>
          <p:nvPr/>
        </p:nvSpPr>
        <p:spPr>
          <a:xfrm flipH="false" flipV="false" rot="0">
            <a:off x="363556" y="1567564"/>
            <a:ext cx="5074711" cy="3575936"/>
          </a:xfrm>
          <a:custGeom>
            <a:avLst/>
            <a:gdLst/>
            <a:ahLst/>
            <a:cxnLst/>
            <a:rect r="r" b="b" t="t" l="l"/>
            <a:pathLst>
              <a:path h="3575936" w="5074711">
                <a:moveTo>
                  <a:pt x="0" y="0"/>
                </a:moveTo>
                <a:lnTo>
                  <a:pt x="5074711" y="0"/>
                </a:lnTo>
                <a:lnTo>
                  <a:pt x="5074711" y="3575936"/>
                </a:lnTo>
                <a:lnTo>
                  <a:pt x="0" y="3575936"/>
                </a:lnTo>
                <a:lnTo>
                  <a:pt x="0" y="0"/>
                </a:lnTo>
                <a:close/>
              </a:path>
            </a:pathLst>
          </a:custGeom>
          <a:blipFill>
            <a:blip r:embed="rId4"/>
            <a:stretch>
              <a:fillRect l="-2882" t="0" r="-2882" b="0"/>
            </a:stretch>
          </a:blipFill>
        </p:spPr>
      </p:sp>
      <p:sp>
        <p:nvSpPr>
          <p:cNvPr name="Freeform 19" id="19"/>
          <p:cNvSpPr/>
          <p:nvPr/>
        </p:nvSpPr>
        <p:spPr>
          <a:xfrm flipH="false" flipV="false" rot="0">
            <a:off x="14303318" y="6816829"/>
            <a:ext cx="3251448" cy="3251448"/>
          </a:xfrm>
          <a:custGeom>
            <a:avLst/>
            <a:gdLst/>
            <a:ahLst/>
            <a:cxnLst/>
            <a:rect r="r" b="b" t="t" l="l"/>
            <a:pathLst>
              <a:path h="3251448" w="3251448">
                <a:moveTo>
                  <a:pt x="0" y="0"/>
                </a:moveTo>
                <a:lnTo>
                  <a:pt x="3251448" y="0"/>
                </a:lnTo>
                <a:lnTo>
                  <a:pt x="3251448" y="3251448"/>
                </a:lnTo>
                <a:lnTo>
                  <a:pt x="0" y="3251448"/>
                </a:lnTo>
                <a:lnTo>
                  <a:pt x="0" y="0"/>
                </a:lnTo>
                <a:close/>
              </a:path>
            </a:pathLst>
          </a:custGeom>
          <a:blipFill>
            <a:blip r:embed="rId5"/>
            <a:stretch>
              <a:fillRect l="0" t="0" r="0" b="0"/>
            </a:stretch>
          </a:blipFill>
        </p:spPr>
      </p:sp>
      <p:grpSp>
        <p:nvGrpSpPr>
          <p:cNvPr name="Group 20" id="20"/>
          <p:cNvGrpSpPr/>
          <p:nvPr/>
        </p:nvGrpSpPr>
        <p:grpSpPr>
          <a:xfrm rot="0">
            <a:off x="15471178" y="7440338"/>
            <a:ext cx="877806" cy="801964"/>
            <a:chOff x="0" y="0"/>
            <a:chExt cx="247084" cy="225736"/>
          </a:xfrm>
        </p:grpSpPr>
        <p:sp>
          <p:nvSpPr>
            <p:cNvPr name="Freeform 21" id="21"/>
            <p:cNvSpPr/>
            <p:nvPr/>
          </p:nvSpPr>
          <p:spPr>
            <a:xfrm flipH="false" flipV="false" rot="0">
              <a:off x="0" y="0"/>
              <a:ext cx="247084" cy="225736"/>
            </a:xfrm>
            <a:custGeom>
              <a:avLst/>
              <a:gdLst/>
              <a:ahLst/>
              <a:cxnLst/>
              <a:rect r="r" b="b" t="t" l="l"/>
              <a:pathLst>
                <a:path h="225736" w="247084">
                  <a:moveTo>
                    <a:pt x="0" y="0"/>
                  </a:moveTo>
                  <a:lnTo>
                    <a:pt x="247084" y="0"/>
                  </a:lnTo>
                  <a:lnTo>
                    <a:pt x="247084" y="225736"/>
                  </a:lnTo>
                  <a:lnTo>
                    <a:pt x="0" y="225736"/>
                  </a:lnTo>
                  <a:close/>
                </a:path>
              </a:pathLst>
            </a:custGeom>
            <a:solidFill>
              <a:srgbClr val="EEE7E7"/>
            </a:solidFill>
          </p:spPr>
        </p:sp>
        <p:sp>
          <p:nvSpPr>
            <p:cNvPr name="TextBox 22" id="22"/>
            <p:cNvSpPr txBox="true"/>
            <p:nvPr/>
          </p:nvSpPr>
          <p:spPr>
            <a:xfrm>
              <a:off x="0" y="-47625"/>
              <a:ext cx="247084" cy="273361"/>
            </a:xfrm>
            <a:prstGeom prst="rect">
              <a:avLst/>
            </a:prstGeom>
          </p:spPr>
          <p:txBody>
            <a:bodyPr anchor="ctr" rtlCol="false" tIns="47533" lIns="47533" bIns="47533" rIns="47533"/>
            <a:lstStyle/>
            <a:p>
              <a:pPr algn="ctr">
                <a:lnSpc>
                  <a:spcPts val="3653"/>
                </a:lnSpc>
              </a:pPr>
            </a:p>
          </p:txBody>
        </p:sp>
      </p:grpSp>
      <p:sp>
        <p:nvSpPr>
          <p:cNvPr name="Freeform 23" id="23"/>
          <p:cNvSpPr/>
          <p:nvPr/>
        </p:nvSpPr>
        <p:spPr>
          <a:xfrm flipH="false" flipV="false" rot="0">
            <a:off x="4986503" y="5953477"/>
            <a:ext cx="3829005" cy="4114800"/>
          </a:xfrm>
          <a:custGeom>
            <a:avLst/>
            <a:gdLst/>
            <a:ahLst/>
            <a:cxnLst/>
            <a:rect r="r" b="b" t="t" l="l"/>
            <a:pathLst>
              <a:path h="4114800" w="3829005">
                <a:moveTo>
                  <a:pt x="0" y="0"/>
                </a:moveTo>
                <a:lnTo>
                  <a:pt x="3829005" y="0"/>
                </a:lnTo>
                <a:lnTo>
                  <a:pt x="3829005" y="4114800"/>
                </a:lnTo>
                <a:lnTo>
                  <a:pt x="0" y="4114800"/>
                </a:lnTo>
                <a:lnTo>
                  <a:pt x="0" y="0"/>
                </a:lnTo>
                <a:close/>
              </a:path>
            </a:pathLst>
          </a:custGeom>
          <a:blipFill>
            <a:blip r:embed="rId6"/>
            <a:stretch>
              <a:fillRect l="0" t="0" r="0" b="0"/>
            </a:stretch>
          </a:blipFill>
        </p:spPr>
      </p:sp>
      <p:sp>
        <p:nvSpPr>
          <p:cNvPr name="Freeform 24" id="24"/>
          <p:cNvSpPr/>
          <p:nvPr/>
        </p:nvSpPr>
        <p:spPr>
          <a:xfrm flipH="false" flipV="false" rot="0">
            <a:off x="15122353" y="7545974"/>
            <a:ext cx="1858918" cy="2379415"/>
          </a:xfrm>
          <a:custGeom>
            <a:avLst/>
            <a:gdLst/>
            <a:ahLst/>
            <a:cxnLst/>
            <a:rect r="r" b="b" t="t" l="l"/>
            <a:pathLst>
              <a:path h="2379415" w="1858918">
                <a:moveTo>
                  <a:pt x="0" y="0"/>
                </a:moveTo>
                <a:lnTo>
                  <a:pt x="1858918" y="0"/>
                </a:lnTo>
                <a:lnTo>
                  <a:pt x="1858918" y="2379415"/>
                </a:lnTo>
                <a:lnTo>
                  <a:pt x="0" y="2379415"/>
                </a:lnTo>
                <a:lnTo>
                  <a:pt x="0" y="0"/>
                </a:lnTo>
                <a:close/>
              </a:path>
            </a:pathLst>
          </a:custGeom>
          <a:blipFill>
            <a:blip r:embed="rId7"/>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714196" y="714196"/>
            <a:ext cx="8427518" cy="8856036"/>
            <a:chOff x="0" y="0"/>
            <a:chExt cx="11236690" cy="11808048"/>
          </a:xfrm>
        </p:grpSpPr>
        <p:sp>
          <p:nvSpPr>
            <p:cNvPr name="Freeform 3" id="3"/>
            <p:cNvSpPr/>
            <p:nvPr/>
          </p:nvSpPr>
          <p:spPr>
            <a:xfrm flipH="false" flipV="false" rot="0">
              <a:off x="0" y="0"/>
              <a:ext cx="11236706" cy="11808079"/>
            </a:xfrm>
            <a:custGeom>
              <a:avLst/>
              <a:gdLst/>
              <a:ahLst/>
              <a:cxnLst/>
              <a:rect r="r" b="b" t="t" l="l"/>
              <a:pathLst>
                <a:path h="11808079" w="11236706">
                  <a:moveTo>
                    <a:pt x="0" y="0"/>
                  </a:moveTo>
                  <a:lnTo>
                    <a:pt x="11236706" y="0"/>
                  </a:lnTo>
                  <a:lnTo>
                    <a:pt x="11236706" y="11808079"/>
                  </a:lnTo>
                  <a:lnTo>
                    <a:pt x="0" y="11808079"/>
                  </a:lnTo>
                  <a:close/>
                </a:path>
              </a:pathLst>
            </a:custGeom>
            <a:solidFill>
              <a:srgbClr val="F0B356"/>
            </a:solidFill>
          </p:spPr>
        </p:sp>
      </p:grpSp>
      <p:sp>
        <p:nvSpPr>
          <p:cNvPr name="Freeform 4" id="4" descr="dd0831e2-a03e-4577-bd2f-59e53c8b640f-original.JPG"/>
          <p:cNvSpPr/>
          <p:nvPr/>
        </p:nvSpPr>
        <p:spPr>
          <a:xfrm flipH="false" flipV="false" rot="0">
            <a:off x="714196" y="714196"/>
            <a:ext cx="8427518" cy="8856036"/>
          </a:xfrm>
          <a:custGeom>
            <a:avLst/>
            <a:gdLst/>
            <a:ahLst/>
            <a:cxnLst/>
            <a:rect r="r" b="b" t="t" l="l"/>
            <a:pathLst>
              <a:path h="8856036" w="8427518">
                <a:moveTo>
                  <a:pt x="0" y="0"/>
                </a:moveTo>
                <a:lnTo>
                  <a:pt x="8427518" y="0"/>
                </a:lnTo>
                <a:lnTo>
                  <a:pt x="8427518" y="8856036"/>
                </a:lnTo>
                <a:lnTo>
                  <a:pt x="0" y="8856036"/>
                </a:lnTo>
                <a:lnTo>
                  <a:pt x="0" y="0"/>
                </a:lnTo>
                <a:close/>
              </a:path>
            </a:pathLst>
          </a:custGeom>
          <a:blipFill>
            <a:blip r:embed="rId3"/>
            <a:stretch>
              <a:fillRect l="0" t="-9477" r="0" b="-9491"/>
            </a:stretch>
          </a:blipFill>
        </p:spPr>
      </p:sp>
      <p:grpSp>
        <p:nvGrpSpPr>
          <p:cNvPr name="Group 5" id="5"/>
          <p:cNvGrpSpPr/>
          <p:nvPr/>
        </p:nvGrpSpPr>
        <p:grpSpPr>
          <a:xfrm rot="0">
            <a:off x="9606714" y="937527"/>
            <a:ext cx="8390379" cy="841190"/>
            <a:chOff x="0" y="0"/>
            <a:chExt cx="11187172" cy="1121586"/>
          </a:xfrm>
        </p:grpSpPr>
        <p:sp>
          <p:nvSpPr>
            <p:cNvPr name="Freeform 6" id="6"/>
            <p:cNvSpPr/>
            <p:nvPr/>
          </p:nvSpPr>
          <p:spPr>
            <a:xfrm flipH="false" flipV="false" rot="0">
              <a:off x="0" y="0"/>
              <a:ext cx="11187172" cy="1121586"/>
            </a:xfrm>
            <a:custGeom>
              <a:avLst/>
              <a:gdLst/>
              <a:ahLst/>
              <a:cxnLst/>
              <a:rect r="r" b="b" t="t" l="l"/>
              <a:pathLst>
                <a:path h="1121586" w="11187172">
                  <a:moveTo>
                    <a:pt x="0" y="0"/>
                  </a:moveTo>
                  <a:lnTo>
                    <a:pt x="11187172" y="0"/>
                  </a:lnTo>
                  <a:lnTo>
                    <a:pt x="11187172" y="1121586"/>
                  </a:lnTo>
                  <a:lnTo>
                    <a:pt x="0" y="1121586"/>
                  </a:lnTo>
                  <a:close/>
                </a:path>
              </a:pathLst>
            </a:custGeom>
            <a:solidFill>
              <a:srgbClr val="000000">
                <a:alpha val="0"/>
              </a:srgbClr>
            </a:solidFill>
          </p:spPr>
        </p:sp>
        <p:sp>
          <p:nvSpPr>
            <p:cNvPr name="TextBox 7" id="7"/>
            <p:cNvSpPr txBox="true"/>
            <p:nvPr/>
          </p:nvSpPr>
          <p:spPr>
            <a:xfrm>
              <a:off x="0" y="-28575"/>
              <a:ext cx="11187172" cy="1150161"/>
            </a:xfrm>
            <a:prstGeom prst="rect">
              <a:avLst/>
            </a:prstGeom>
          </p:spPr>
          <p:txBody>
            <a:bodyPr anchor="ctr" rtlCol="false" tIns="0" lIns="0" bIns="0" rIns="0"/>
            <a:lstStyle/>
            <a:p>
              <a:pPr algn="ctr">
                <a:lnSpc>
                  <a:spcPts val="6627"/>
                </a:lnSpc>
              </a:pPr>
              <a:r>
                <a:rPr lang="en-US" sz="5259" b="true">
                  <a:solidFill>
                    <a:srgbClr val="FFFFFF"/>
                  </a:solidFill>
                  <a:latin typeface="Montserrat Bold"/>
                  <a:ea typeface="Montserrat Bold"/>
                  <a:cs typeface="Montserrat Bold"/>
                  <a:sym typeface="Montserrat Bold"/>
                </a:rPr>
                <a:t>Shaun Armstrong</a:t>
              </a:r>
            </a:p>
          </p:txBody>
        </p:sp>
      </p:grpSp>
      <p:grpSp>
        <p:nvGrpSpPr>
          <p:cNvPr name="Group 8" id="8"/>
          <p:cNvGrpSpPr/>
          <p:nvPr/>
        </p:nvGrpSpPr>
        <p:grpSpPr>
          <a:xfrm rot="0">
            <a:off x="9606714" y="2074621"/>
            <a:ext cx="8390379" cy="11857236"/>
            <a:chOff x="0" y="0"/>
            <a:chExt cx="11187172" cy="15809648"/>
          </a:xfrm>
        </p:grpSpPr>
        <p:sp>
          <p:nvSpPr>
            <p:cNvPr name="Freeform 9" id="9"/>
            <p:cNvSpPr/>
            <p:nvPr/>
          </p:nvSpPr>
          <p:spPr>
            <a:xfrm flipH="false" flipV="false" rot="0">
              <a:off x="0" y="0"/>
              <a:ext cx="11187172" cy="15809647"/>
            </a:xfrm>
            <a:custGeom>
              <a:avLst/>
              <a:gdLst/>
              <a:ahLst/>
              <a:cxnLst/>
              <a:rect r="r" b="b" t="t" l="l"/>
              <a:pathLst>
                <a:path h="15809647" w="11187172">
                  <a:moveTo>
                    <a:pt x="0" y="0"/>
                  </a:moveTo>
                  <a:lnTo>
                    <a:pt x="11187172" y="0"/>
                  </a:lnTo>
                  <a:lnTo>
                    <a:pt x="11187172" y="15809647"/>
                  </a:lnTo>
                  <a:lnTo>
                    <a:pt x="0" y="15809647"/>
                  </a:lnTo>
                  <a:close/>
                </a:path>
              </a:pathLst>
            </a:custGeom>
            <a:solidFill>
              <a:srgbClr val="000000">
                <a:alpha val="0"/>
              </a:srgbClr>
            </a:solidFill>
          </p:spPr>
        </p:sp>
        <p:sp>
          <p:nvSpPr>
            <p:cNvPr name="TextBox 10" id="10"/>
            <p:cNvSpPr txBox="true"/>
            <p:nvPr/>
          </p:nvSpPr>
          <p:spPr>
            <a:xfrm>
              <a:off x="0" y="-85725"/>
              <a:ext cx="11187172" cy="15895373"/>
            </a:xfrm>
            <a:prstGeom prst="rect">
              <a:avLst/>
            </a:prstGeom>
          </p:spPr>
          <p:txBody>
            <a:bodyPr anchor="t" rtlCol="false" tIns="0" lIns="0" bIns="0" rIns="0"/>
            <a:lstStyle/>
            <a:p>
              <a:pPr algn="ctr">
                <a:lnSpc>
                  <a:spcPts val="3912"/>
                </a:lnSpc>
              </a:pPr>
              <a:r>
                <a:rPr lang="en-US" b="true" sz="2508" spc="-57">
                  <a:solidFill>
                    <a:srgbClr val="FFFFFF"/>
                  </a:solidFill>
                  <a:latin typeface="Montserrat Bold"/>
                  <a:ea typeface="Montserrat Bold"/>
                  <a:cs typeface="Montserrat Bold"/>
                  <a:sym typeface="Montserrat Bold"/>
                </a:rPr>
                <a:t>Founder, CEO &amp; Visionary Behind MSTARS</a:t>
              </a:r>
            </a:p>
            <a:p>
              <a:pPr algn="ctr">
                <a:lnSpc>
                  <a:spcPts val="3912"/>
                </a:lnSpc>
              </a:pPr>
              <a:r>
                <a:rPr lang="en-US" b="true" sz="2508" spc="-57">
                  <a:solidFill>
                    <a:srgbClr val="FFFFFF"/>
                  </a:solidFill>
                  <a:latin typeface="Montserrat Bold"/>
                  <a:ea typeface="Montserrat Bold"/>
                  <a:cs typeface="Montserrat Bold"/>
                  <a:sym typeface="Montserrat Bold"/>
                </a:rPr>
                <a:t>I started MSTARS with one mission: to give every child who’s ever been overlooked the confidence to believe they belong. From shy kids to those labeled with ADHD, on the spectrum, or simply “too different,” MSTARS exists to show them they’re not broken — they’re brilliant.</a:t>
              </a:r>
            </a:p>
            <a:p>
              <a:pPr algn="ctr">
                <a:lnSpc>
                  <a:spcPts val="3912"/>
                </a:lnSpc>
              </a:pPr>
            </a:p>
            <a:p>
              <a:pPr algn="ctr">
                <a:lnSpc>
                  <a:spcPts val="3912"/>
                </a:lnSpc>
              </a:pPr>
              <a:r>
                <a:rPr lang="en-US" b="true" sz="2508" spc="-57">
                  <a:solidFill>
                    <a:srgbClr val="FFFFFF"/>
                  </a:solidFill>
                  <a:latin typeface="Montserrat Bold"/>
                  <a:ea typeface="Montserrat Bold"/>
                  <a:cs typeface="Montserrat Bold"/>
                  <a:sym typeface="Montserrat Bold"/>
                </a:rPr>
                <a:t>Through powerful characters, bold storytelling, and confidence-driven products, I’m building a movement that uplifts the misfits and helps them shine. MSTARS isn’t just a brand — it’s a belief: that every child deserves to reach success and feel seen on the way there.</a:t>
              </a:r>
            </a:p>
            <a:p>
              <a:pPr algn="ctr">
                <a:lnSpc>
                  <a:spcPts val="3912"/>
                </a:lnSpc>
              </a:pPr>
            </a:p>
            <a:p>
              <a:pPr algn="ctr">
                <a:lnSpc>
                  <a:spcPts val="4224"/>
                </a:lnSpc>
              </a:pPr>
              <a:r>
                <a:rPr lang="en-US" b="true" sz="2708" spc="-62">
                  <a:solidFill>
                    <a:srgbClr val="FFFFFF"/>
                  </a:solidFill>
                  <a:latin typeface="Montserrat Bold"/>
                  <a:ea typeface="Montserrat Bold"/>
                  <a:cs typeface="Montserrat Bold"/>
                  <a:sym typeface="Montserrat Bold"/>
                </a:rPr>
                <a:t>Come Fly With The Stars.</a:t>
              </a:r>
            </a:p>
            <a:p>
              <a:pPr algn="ctr">
                <a:lnSpc>
                  <a:spcPts val="3756"/>
                </a:lnSpc>
              </a:pPr>
            </a:p>
            <a:p>
              <a:pPr algn="ctr">
                <a:lnSpc>
                  <a:spcPts val="3600"/>
                </a:lnSpc>
              </a:pP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841748" y="1028700"/>
            <a:ext cx="8975172" cy="1682379"/>
            <a:chOff x="0" y="0"/>
            <a:chExt cx="11966896" cy="2243172"/>
          </a:xfrm>
        </p:grpSpPr>
        <p:sp>
          <p:nvSpPr>
            <p:cNvPr name="Freeform 3" id="3"/>
            <p:cNvSpPr/>
            <p:nvPr/>
          </p:nvSpPr>
          <p:spPr>
            <a:xfrm flipH="false" flipV="false" rot="0">
              <a:off x="0" y="0"/>
              <a:ext cx="11966896" cy="2243172"/>
            </a:xfrm>
            <a:custGeom>
              <a:avLst/>
              <a:gdLst/>
              <a:ahLst/>
              <a:cxnLst/>
              <a:rect r="r" b="b" t="t" l="l"/>
              <a:pathLst>
                <a:path h="2243172" w="11966896">
                  <a:moveTo>
                    <a:pt x="0" y="0"/>
                  </a:moveTo>
                  <a:lnTo>
                    <a:pt x="11966896" y="0"/>
                  </a:lnTo>
                  <a:lnTo>
                    <a:pt x="11966896" y="2243172"/>
                  </a:lnTo>
                  <a:lnTo>
                    <a:pt x="0" y="2243172"/>
                  </a:lnTo>
                  <a:close/>
                </a:path>
              </a:pathLst>
            </a:custGeom>
            <a:solidFill>
              <a:srgbClr val="000000">
                <a:alpha val="0"/>
              </a:srgbClr>
            </a:solidFill>
          </p:spPr>
        </p:sp>
        <p:sp>
          <p:nvSpPr>
            <p:cNvPr name="TextBox 4" id="4"/>
            <p:cNvSpPr txBox="true"/>
            <p:nvPr/>
          </p:nvSpPr>
          <p:spPr>
            <a:xfrm>
              <a:off x="0" y="-28575"/>
              <a:ext cx="11966896" cy="2271747"/>
            </a:xfrm>
            <a:prstGeom prst="rect">
              <a:avLst/>
            </a:prstGeom>
          </p:spPr>
          <p:txBody>
            <a:bodyPr anchor="ctr" rtlCol="false" tIns="0" lIns="0" bIns="0" rIns="0"/>
            <a:lstStyle/>
            <a:p>
              <a:pPr algn="ctr">
                <a:lnSpc>
                  <a:spcPts val="6627"/>
                </a:lnSpc>
              </a:pPr>
              <a:r>
                <a:rPr lang="en-US" sz="5259" b="true">
                  <a:solidFill>
                    <a:srgbClr val="FFFFFF"/>
                  </a:solidFill>
                  <a:latin typeface="Montserrat Bold"/>
                  <a:ea typeface="Montserrat Bold"/>
                  <a:cs typeface="Montserrat Bold"/>
                  <a:sym typeface="Montserrat Bold"/>
                </a:rPr>
                <a:t>MSTARS: Making Sure They All Reach Success</a:t>
              </a:r>
            </a:p>
          </p:txBody>
        </p:sp>
      </p:grpSp>
      <p:grpSp>
        <p:nvGrpSpPr>
          <p:cNvPr name="Group 5" id="5"/>
          <p:cNvGrpSpPr/>
          <p:nvPr/>
        </p:nvGrpSpPr>
        <p:grpSpPr>
          <a:xfrm rot="0">
            <a:off x="254254" y="3464023"/>
            <a:ext cx="10150160" cy="3358954"/>
            <a:chOff x="0" y="0"/>
            <a:chExt cx="13533546" cy="4478606"/>
          </a:xfrm>
        </p:grpSpPr>
        <p:sp>
          <p:nvSpPr>
            <p:cNvPr name="Freeform 6" id="6"/>
            <p:cNvSpPr/>
            <p:nvPr/>
          </p:nvSpPr>
          <p:spPr>
            <a:xfrm flipH="false" flipV="false" rot="0">
              <a:off x="0" y="0"/>
              <a:ext cx="13533546" cy="4478606"/>
            </a:xfrm>
            <a:custGeom>
              <a:avLst/>
              <a:gdLst/>
              <a:ahLst/>
              <a:cxnLst/>
              <a:rect r="r" b="b" t="t" l="l"/>
              <a:pathLst>
                <a:path h="4478606" w="13533546">
                  <a:moveTo>
                    <a:pt x="0" y="0"/>
                  </a:moveTo>
                  <a:lnTo>
                    <a:pt x="13533546" y="0"/>
                  </a:lnTo>
                  <a:lnTo>
                    <a:pt x="13533546" y="4478606"/>
                  </a:lnTo>
                  <a:lnTo>
                    <a:pt x="0" y="4478606"/>
                  </a:lnTo>
                  <a:close/>
                </a:path>
              </a:pathLst>
            </a:custGeom>
            <a:solidFill>
              <a:srgbClr val="000000">
                <a:alpha val="0"/>
              </a:srgbClr>
            </a:solidFill>
          </p:spPr>
        </p:sp>
        <p:sp>
          <p:nvSpPr>
            <p:cNvPr name="TextBox 7" id="7"/>
            <p:cNvSpPr txBox="true"/>
            <p:nvPr/>
          </p:nvSpPr>
          <p:spPr>
            <a:xfrm>
              <a:off x="0" y="-47625"/>
              <a:ext cx="13533546" cy="4526231"/>
            </a:xfrm>
            <a:prstGeom prst="rect">
              <a:avLst/>
            </a:prstGeom>
          </p:spPr>
          <p:txBody>
            <a:bodyPr anchor="ctr" rtlCol="false" tIns="0" lIns="0" bIns="0" rIns="0"/>
            <a:lstStyle/>
            <a:p>
              <a:pPr algn="ctr">
                <a:lnSpc>
                  <a:spcPts val="3779"/>
                </a:lnSpc>
              </a:pPr>
              <a:r>
                <a:rPr lang="en-US" sz="2700" b="true">
                  <a:solidFill>
                    <a:srgbClr val="FFFFFF"/>
                  </a:solidFill>
                  <a:latin typeface="Montserrat Bold"/>
                  <a:ea typeface="Montserrat Bold"/>
                  <a:cs typeface="Montserrat Bold"/>
                  <a:sym typeface="Montserrat Bold"/>
                </a:rPr>
                <a:t>MSTARS is a promising brand that is making a meaningful impact on the lives of all children. With its strong brand identity, diverse product offerings, and clear vision for the future, MSTARS is well-positioned to continue expanding its reach and partnering with like-minded organizations to empower the next generation.</a:t>
              </a:r>
            </a:p>
          </p:txBody>
        </p:sp>
      </p:grpSp>
      <p:sp>
        <p:nvSpPr>
          <p:cNvPr name="Freeform 8" id="8" descr="Logo.png"/>
          <p:cNvSpPr/>
          <p:nvPr/>
        </p:nvSpPr>
        <p:spPr>
          <a:xfrm flipH="false" flipV="false" rot="0">
            <a:off x="10404414" y="514350"/>
            <a:ext cx="7400667" cy="9258300"/>
          </a:xfrm>
          <a:custGeom>
            <a:avLst/>
            <a:gdLst/>
            <a:ahLst/>
            <a:cxnLst/>
            <a:rect r="r" b="b" t="t" l="l"/>
            <a:pathLst>
              <a:path h="9258300" w="7400667">
                <a:moveTo>
                  <a:pt x="0" y="0"/>
                </a:moveTo>
                <a:lnTo>
                  <a:pt x="7400667" y="0"/>
                </a:lnTo>
                <a:lnTo>
                  <a:pt x="7400667" y="9258300"/>
                </a:lnTo>
                <a:lnTo>
                  <a:pt x="0" y="9258300"/>
                </a:lnTo>
                <a:lnTo>
                  <a:pt x="0" y="0"/>
                </a:lnTo>
                <a:close/>
              </a:path>
            </a:pathLst>
          </a:custGeom>
          <a:blipFill>
            <a:blip r:embed="rId3"/>
            <a:stretch>
              <a:fillRect l="5382" t="12764" r="5382" b="12762"/>
            </a:stretch>
          </a:blipFill>
        </p:spPr>
      </p:sp>
      <p:grpSp>
        <p:nvGrpSpPr>
          <p:cNvPr name="Group 9" id="9"/>
          <p:cNvGrpSpPr/>
          <p:nvPr/>
        </p:nvGrpSpPr>
        <p:grpSpPr>
          <a:xfrm rot="0">
            <a:off x="254254" y="6928046"/>
            <a:ext cx="10150160" cy="3358954"/>
            <a:chOff x="0" y="0"/>
            <a:chExt cx="13533546" cy="4478606"/>
          </a:xfrm>
        </p:grpSpPr>
        <p:sp>
          <p:nvSpPr>
            <p:cNvPr name="Freeform 10" id="10"/>
            <p:cNvSpPr/>
            <p:nvPr/>
          </p:nvSpPr>
          <p:spPr>
            <a:xfrm flipH="false" flipV="false" rot="0">
              <a:off x="0" y="0"/>
              <a:ext cx="13533546" cy="4478606"/>
            </a:xfrm>
            <a:custGeom>
              <a:avLst/>
              <a:gdLst/>
              <a:ahLst/>
              <a:cxnLst/>
              <a:rect r="r" b="b" t="t" l="l"/>
              <a:pathLst>
                <a:path h="4478606" w="13533546">
                  <a:moveTo>
                    <a:pt x="0" y="0"/>
                  </a:moveTo>
                  <a:lnTo>
                    <a:pt x="13533546" y="0"/>
                  </a:lnTo>
                  <a:lnTo>
                    <a:pt x="13533546" y="4478606"/>
                  </a:lnTo>
                  <a:lnTo>
                    <a:pt x="0" y="4478606"/>
                  </a:lnTo>
                  <a:close/>
                </a:path>
              </a:pathLst>
            </a:custGeom>
            <a:solidFill>
              <a:srgbClr val="000000">
                <a:alpha val="0"/>
              </a:srgbClr>
            </a:solidFill>
          </p:spPr>
        </p:sp>
        <p:sp>
          <p:nvSpPr>
            <p:cNvPr name="TextBox 11" id="11"/>
            <p:cNvSpPr txBox="true"/>
            <p:nvPr/>
          </p:nvSpPr>
          <p:spPr>
            <a:xfrm>
              <a:off x="0" y="-66675"/>
              <a:ext cx="13533546" cy="4545281"/>
            </a:xfrm>
            <a:prstGeom prst="rect">
              <a:avLst/>
            </a:prstGeom>
          </p:spPr>
          <p:txBody>
            <a:bodyPr anchor="ctr" rtlCol="false" tIns="0" lIns="0" bIns="0" rIns="0"/>
            <a:lstStyle/>
            <a:p>
              <a:pPr algn="ctr">
                <a:lnSpc>
                  <a:spcPts val="5599"/>
                </a:lnSpc>
              </a:pPr>
              <a:r>
                <a:rPr lang="en-US" sz="3999" b="true">
                  <a:solidFill>
                    <a:srgbClr val="FFFFFF"/>
                  </a:solidFill>
                  <a:latin typeface="Montserrat Bold"/>
                  <a:ea typeface="Montserrat Bold"/>
                  <a:cs typeface="Montserrat Bold"/>
                  <a:sym typeface="Montserrat Bold"/>
                </a:rPr>
                <a:t>For all inquiries contact </a:t>
              </a:r>
            </a:p>
            <a:p>
              <a:pPr algn="ctr">
                <a:lnSpc>
                  <a:spcPts val="5599"/>
                </a:lnSpc>
              </a:pPr>
              <a:r>
                <a:rPr lang="en-US" sz="3999" b="true">
                  <a:solidFill>
                    <a:srgbClr val="FFFFFF"/>
                  </a:solidFill>
                  <a:latin typeface="Montserrat Bold"/>
                  <a:ea typeface="Montserrat Bold"/>
                  <a:cs typeface="Montserrat Bold"/>
                  <a:sym typeface="Montserrat Bold"/>
                </a:rPr>
                <a:t>Shaun Armstrong</a:t>
              </a:r>
            </a:p>
            <a:p>
              <a:pPr algn="ctr">
                <a:lnSpc>
                  <a:spcPts val="5599"/>
                </a:lnSpc>
              </a:pPr>
              <a:r>
                <a:rPr lang="en-US" sz="3999" b="true">
                  <a:solidFill>
                    <a:srgbClr val="FFFFFF"/>
                  </a:solidFill>
                  <a:latin typeface="Montserrat Bold"/>
                  <a:ea typeface="Montserrat Bold"/>
                  <a:cs typeface="Montserrat Bold"/>
                  <a:sym typeface="Montserrat Bold"/>
                </a:rPr>
                <a:t>347-520-4405</a:t>
              </a:r>
            </a:p>
            <a:p>
              <a:pPr algn="ctr">
                <a:lnSpc>
                  <a:spcPts val="5599"/>
                </a:lnSpc>
              </a:pPr>
              <a:r>
                <a:rPr lang="en-US" sz="3999" b="true">
                  <a:solidFill>
                    <a:srgbClr val="FFFFFF"/>
                  </a:solidFill>
                  <a:latin typeface="Montserrat Bold"/>
                  <a:ea typeface="Montserrat Bold"/>
                  <a:cs typeface="Montserrat Bold"/>
                  <a:sym typeface="Montserrat Bold"/>
                </a:rPr>
                <a:t>shaun@mstarsbrand.com</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DAGkd_9HoYo</dc:identifier>
  <dcterms:modified xsi:type="dcterms:W3CDTF">2011-08-01T06:04:30Z</dcterms:modified>
  <cp:revision>1</cp:revision>
  <dc:title>MSTARS BRAND DECK - Making Sure They All Reach Success.pptx</dc:title>
</cp:coreProperties>
</file>